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772400" cy="12230100"/>
  <p:notesSz cx="6858000" cy="9144000"/>
  <p:embeddedFontLst>
    <p:embeddedFont>
      <p:font typeface="Garet" panose="020B0604020202020204" charset="0"/>
      <p:regular r:id="rId6"/>
    </p:embeddedFont>
    <p:embeddedFont>
      <p:font typeface="Garet Bold" panose="020B0604020202020204" charset="0"/>
      <p:regular r:id="rId7"/>
    </p:embeddedFont>
    <p:embeddedFont>
      <p:font typeface="Garet Italics" panose="020B0604020202020204" charset="0"/>
      <p:regular r:id="rId8"/>
    </p:embeddedFont>
    <p:embeddedFont>
      <p:font typeface="Garet Medium" panose="020B0604020202020204" charset="0"/>
      <p:regular r:id="rId9"/>
    </p:embeddedFont>
    <p:embeddedFont>
      <p:font typeface="Garet Ultra-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353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mailto:atencion.ciudadana@ccljalisco.gob.m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943741" y="278182"/>
            <a:ext cx="1884919" cy="689439"/>
          </a:xfrm>
          <a:custGeom>
            <a:avLst/>
            <a:gdLst/>
            <a:ahLst/>
            <a:cxnLst/>
            <a:rect l="l" t="t" r="r" b="b"/>
            <a:pathLst>
              <a:path w="1884919" h="689439">
                <a:moveTo>
                  <a:pt x="0" y="0"/>
                </a:moveTo>
                <a:lnTo>
                  <a:pt x="1884918" y="0"/>
                </a:lnTo>
                <a:lnTo>
                  <a:pt x="1884918" y="689439"/>
                </a:lnTo>
                <a:lnTo>
                  <a:pt x="0" y="6894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0" y="12060000"/>
            <a:ext cx="7772400" cy="180000"/>
            <a:chOff x="0" y="0"/>
            <a:chExt cx="2709333" cy="627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62745"/>
            </a:xfrm>
            <a:custGeom>
              <a:avLst/>
              <a:gdLst/>
              <a:ahLst/>
              <a:cxnLst/>
              <a:rect l="l" t="t" r="r" b="b"/>
              <a:pathLst>
                <a:path w="2709333" h="62745">
                  <a:moveTo>
                    <a:pt x="0" y="0"/>
                  </a:moveTo>
                  <a:lnTo>
                    <a:pt x="2709333" y="0"/>
                  </a:lnTo>
                  <a:lnTo>
                    <a:pt x="2709333" y="62745"/>
                  </a:lnTo>
                  <a:lnTo>
                    <a:pt x="0" y="62745"/>
                  </a:ln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2709333" cy="913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>
            <a:off x="5029200" y="2123307"/>
            <a:ext cx="1969200" cy="16549"/>
          </a:xfrm>
          <a:prstGeom prst="line">
            <a:avLst/>
          </a:prstGeom>
          <a:ln w="19050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 dirty="0"/>
          </a:p>
        </p:txBody>
      </p:sp>
      <p:grpSp>
        <p:nvGrpSpPr>
          <p:cNvPr id="7" name="Group 7"/>
          <p:cNvGrpSpPr/>
          <p:nvPr/>
        </p:nvGrpSpPr>
        <p:grpSpPr>
          <a:xfrm>
            <a:off x="760955" y="3724143"/>
            <a:ext cx="2003739" cy="215055"/>
            <a:chOff x="0" y="0"/>
            <a:chExt cx="698471" cy="7496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98471" cy="74965"/>
            </a:xfrm>
            <a:custGeom>
              <a:avLst/>
              <a:gdLst/>
              <a:ahLst/>
              <a:cxnLst/>
              <a:rect l="l" t="t" r="r" b="b"/>
              <a:pathLst>
                <a:path w="698471" h="74965">
                  <a:moveTo>
                    <a:pt x="19319" y="0"/>
                  </a:moveTo>
                  <a:lnTo>
                    <a:pt x="679152" y="0"/>
                  </a:lnTo>
                  <a:cubicBezTo>
                    <a:pt x="684276" y="0"/>
                    <a:pt x="689190" y="2035"/>
                    <a:pt x="692813" y="5658"/>
                  </a:cubicBezTo>
                  <a:cubicBezTo>
                    <a:pt x="696436" y="9281"/>
                    <a:pt x="698471" y="14195"/>
                    <a:pt x="698471" y="19319"/>
                  </a:cubicBezTo>
                  <a:lnTo>
                    <a:pt x="698471" y="55646"/>
                  </a:lnTo>
                  <a:cubicBezTo>
                    <a:pt x="698471" y="60770"/>
                    <a:pt x="696436" y="65683"/>
                    <a:pt x="692813" y="69306"/>
                  </a:cubicBezTo>
                  <a:cubicBezTo>
                    <a:pt x="689190" y="72929"/>
                    <a:pt x="684276" y="74965"/>
                    <a:pt x="679152" y="74965"/>
                  </a:cubicBezTo>
                  <a:lnTo>
                    <a:pt x="19319" y="74965"/>
                  </a:lnTo>
                  <a:cubicBezTo>
                    <a:pt x="14195" y="74965"/>
                    <a:pt x="9281" y="72929"/>
                    <a:pt x="5658" y="69306"/>
                  </a:cubicBezTo>
                  <a:cubicBezTo>
                    <a:pt x="2035" y="65683"/>
                    <a:pt x="0" y="60770"/>
                    <a:pt x="0" y="55646"/>
                  </a:cubicBezTo>
                  <a:lnTo>
                    <a:pt x="0" y="19319"/>
                  </a:lnTo>
                  <a:cubicBezTo>
                    <a:pt x="0" y="14195"/>
                    <a:pt x="2035" y="9281"/>
                    <a:pt x="5658" y="5658"/>
                  </a:cubicBezTo>
                  <a:cubicBezTo>
                    <a:pt x="9281" y="2035"/>
                    <a:pt x="14195" y="0"/>
                    <a:pt x="19319" y="0"/>
                  </a:cubicBez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698471" cy="940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39038" y="5442243"/>
            <a:ext cx="2652433" cy="215055"/>
            <a:chOff x="0" y="0"/>
            <a:chExt cx="924595" cy="7496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24595" cy="74965"/>
            </a:xfrm>
            <a:custGeom>
              <a:avLst/>
              <a:gdLst/>
              <a:ahLst/>
              <a:cxnLst/>
              <a:rect l="l" t="t" r="r" b="b"/>
              <a:pathLst>
                <a:path w="924595" h="74965">
                  <a:moveTo>
                    <a:pt x="14594" y="0"/>
                  </a:moveTo>
                  <a:lnTo>
                    <a:pt x="910001" y="0"/>
                  </a:lnTo>
                  <a:cubicBezTo>
                    <a:pt x="918061" y="0"/>
                    <a:pt x="924595" y="6534"/>
                    <a:pt x="924595" y="14594"/>
                  </a:cubicBezTo>
                  <a:lnTo>
                    <a:pt x="924595" y="60371"/>
                  </a:lnTo>
                  <a:cubicBezTo>
                    <a:pt x="924595" y="64241"/>
                    <a:pt x="923058" y="67953"/>
                    <a:pt x="920321" y="70690"/>
                  </a:cubicBezTo>
                  <a:cubicBezTo>
                    <a:pt x="917584" y="73427"/>
                    <a:pt x="913872" y="74965"/>
                    <a:pt x="910001" y="74965"/>
                  </a:cubicBezTo>
                  <a:lnTo>
                    <a:pt x="14594" y="74965"/>
                  </a:lnTo>
                  <a:cubicBezTo>
                    <a:pt x="10723" y="74965"/>
                    <a:pt x="7011" y="73427"/>
                    <a:pt x="4274" y="70690"/>
                  </a:cubicBezTo>
                  <a:cubicBezTo>
                    <a:pt x="1538" y="67953"/>
                    <a:pt x="0" y="64241"/>
                    <a:pt x="0" y="60371"/>
                  </a:cubicBezTo>
                  <a:lnTo>
                    <a:pt x="0" y="14594"/>
                  </a:lnTo>
                  <a:cubicBezTo>
                    <a:pt x="0" y="10723"/>
                    <a:pt x="1538" y="7011"/>
                    <a:pt x="4274" y="4274"/>
                  </a:cubicBezTo>
                  <a:cubicBezTo>
                    <a:pt x="7011" y="1538"/>
                    <a:pt x="10723" y="0"/>
                    <a:pt x="14594" y="0"/>
                  </a:cubicBez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19050"/>
              <a:ext cx="924595" cy="940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739038" y="8656376"/>
            <a:ext cx="2885962" cy="223704"/>
            <a:chOff x="0" y="0"/>
            <a:chExt cx="1006000" cy="7798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006000" cy="77980"/>
            </a:xfrm>
            <a:custGeom>
              <a:avLst/>
              <a:gdLst/>
              <a:ahLst/>
              <a:cxnLst/>
              <a:rect l="l" t="t" r="r" b="b"/>
              <a:pathLst>
                <a:path w="1006000" h="77980">
                  <a:moveTo>
                    <a:pt x="13413" y="0"/>
                  </a:moveTo>
                  <a:lnTo>
                    <a:pt x="992587" y="0"/>
                  </a:lnTo>
                  <a:cubicBezTo>
                    <a:pt x="999995" y="0"/>
                    <a:pt x="1006000" y="6005"/>
                    <a:pt x="1006000" y="13413"/>
                  </a:cubicBezTo>
                  <a:lnTo>
                    <a:pt x="1006000" y="64567"/>
                  </a:lnTo>
                  <a:cubicBezTo>
                    <a:pt x="1006000" y="71974"/>
                    <a:pt x="999995" y="77980"/>
                    <a:pt x="992587" y="77980"/>
                  </a:cubicBezTo>
                  <a:lnTo>
                    <a:pt x="13413" y="77980"/>
                  </a:lnTo>
                  <a:cubicBezTo>
                    <a:pt x="6005" y="77980"/>
                    <a:pt x="0" y="71974"/>
                    <a:pt x="0" y="64567"/>
                  </a:cubicBezTo>
                  <a:lnTo>
                    <a:pt x="0" y="13413"/>
                  </a:lnTo>
                  <a:cubicBezTo>
                    <a:pt x="0" y="6005"/>
                    <a:pt x="6005" y="0"/>
                    <a:pt x="13413" y="0"/>
                  </a:cubicBez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19050"/>
              <a:ext cx="1006000" cy="970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77600" y="9631208"/>
            <a:ext cx="6220800" cy="1401385"/>
            <a:chOff x="0" y="0"/>
            <a:chExt cx="2167467" cy="488274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167467" cy="488274"/>
            </a:xfrm>
            <a:custGeom>
              <a:avLst/>
              <a:gdLst/>
              <a:ahLst/>
              <a:cxnLst/>
              <a:rect l="l" t="t" r="r" b="b"/>
              <a:pathLst>
                <a:path w="2167467" h="488274">
                  <a:moveTo>
                    <a:pt x="18668" y="0"/>
                  </a:moveTo>
                  <a:lnTo>
                    <a:pt x="2148799" y="0"/>
                  </a:lnTo>
                  <a:cubicBezTo>
                    <a:pt x="2159109" y="0"/>
                    <a:pt x="2167467" y="8358"/>
                    <a:pt x="2167467" y="18668"/>
                  </a:cubicBezTo>
                  <a:lnTo>
                    <a:pt x="2167467" y="469606"/>
                  </a:lnTo>
                  <a:cubicBezTo>
                    <a:pt x="2167467" y="479916"/>
                    <a:pt x="2159109" y="488274"/>
                    <a:pt x="2148799" y="488274"/>
                  </a:cubicBezTo>
                  <a:lnTo>
                    <a:pt x="18668" y="488274"/>
                  </a:lnTo>
                  <a:cubicBezTo>
                    <a:pt x="8358" y="488274"/>
                    <a:pt x="0" y="479916"/>
                    <a:pt x="0" y="469606"/>
                  </a:cubicBezTo>
                  <a:lnTo>
                    <a:pt x="0" y="18668"/>
                  </a:lnTo>
                  <a:cubicBezTo>
                    <a:pt x="0" y="8358"/>
                    <a:pt x="8358" y="0"/>
                    <a:pt x="186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19050"/>
              <a:ext cx="2167467" cy="5073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67158" y="6120080"/>
            <a:ext cx="6220800" cy="612946"/>
            <a:chOff x="0" y="0"/>
            <a:chExt cx="2167467" cy="213564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167467" cy="213564"/>
            </a:xfrm>
            <a:custGeom>
              <a:avLst/>
              <a:gdLst/>
              <a:ahLst/>
              <a:cxnLst/>
              <a:rect l="l" t="t" r="r" b="b"/>
              <a:pathLst>
                <a:path w="2167467" h="213564">
                  <a:moveTo>
                    <a:pt x="6223" y="0"/>
                  </a:moveTo>
                  <a:lnTo>
                    <a:pt x="2161244" y="0"/>
                  </a:lnTo>
                  <a:cubicBezTo>
                    <a:pt x="2164681" y="0"/>
                    <a:pt x="2167467" y="2786"/>
                    <a:pt x="2167467" y="6223"/>
                  </a:cubicBezTo>
                  <a:lnTo>
                    <a:pt x="2167467" y="207342"/>
                  </a:lnTo>
                  <a:cubicBezTo>
                    <a:pt x="2167467" y="210778"/>
                    <a:pt x="2164681" y="213564"/>
                    <a:pt x="2161244" y="213564"/>
                  </a:cubicBezTo>
                  <a:lnTo>
                    <a:pt x="6223" y="213564"/>
                  </a:lnTo>
                  <a:cubicBezTo>
                    <a:pt x="2786" y="213564"/>
                    <a:pt x="0" y="210778"/>
                    <a:pt x="0" y="207342"/>
                  </a:cubicBezTo>
                  <a:lnTo>
                    <a:pt x="0" y="6223"/>
                  </a:lnTo>
                  <a:cubicBezTo>
                    <a:pt x="0" y="2786"/>
                    <a:pt x="2786" y="0"/>
                    <a:pt x="622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19050"/>
              <a:ext cx="2167467" cy="23261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777600" y="7438431"/>
            <a:ext cx="6220800" cy="337242"/>
            <a:chOff x="0" y="0"/>
            <a:chExt cx="2167467" cy="117503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167467" cy="117503"/>
            </a:xfrm>
            <a:custGeom>
              <a:avLst/>
              <a:gdLst/>
              <a:ahLst/>
              <a:cxnLst/>
              <a:rect l="l" t="t" r="r" b="b"/>
              <a:pathLst>
                <a:path w="2167467" h="117503">
                  <a:moveTo>
                    <a:pt x="6223" y="0"/>
                  </a:moveTo>
                  <a:lnTo>
                    <a:pt x="2161244" y="0"/>
                  </a:lnTo>
                  <a:cubicBezTo>
                    <a:pt x="2164681" y="0"/>
                    <a:pt x="2167467" y="2786"/>
                    <a:pt x="2167467" y="6223"/>
                  </a:cubicBezTo>
                  <a:lnTo>
                    <a:pt x="2167467" y="111280"/>
                  </a:lnTo>
                  <a:cubicBezTo>
                    <a:pt x="2167467" y="114717"/>
                    <a:pt x="2164681" y="117503"/>
                    <a:pt x="2161244" y="117503"/>
                  </a:cubicBezTo>
                  <a:lnTo>
                    <a:pt x="6223" y="117503"/>
                  </a:lnTo>
                  <a:cubicBezTo>
                    <a:pt x="2786" y="117503"/>
                    <a:pt x="0" y="114717"/>
                    <a:pt x="0" y="111280"/>
                  </a:cubicBezTo>
                  <a:lnTo>
                    <a:pt x="0" y="6223"/>
                  </a:lnTo>
                  <a:cubicBezTo>
                    <a:pt x="0" y="2786"/>
                    <a:pt x="2786" y="0"/>
                    <a:pt x="622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19050"/>
              <a:ext cx="2167467" cy="1365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777600" y="8195309"/>
            <a:ext cx="6220800" cy="337242"/>
            <a:chOff x="0" y="0"/>
            <a:chExt cx="2167467" cy="11750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2167467" cy="117503"/>
            </a:xfrm>
            <a:custGeom>
              <a:avLst/>
              <a:gdLst/>
              <a:ahLst/>
              <a:cxnLst/>
              <a:rect l="l" t="t" r="r" b="b"/>
              <a:pathLst>
                <a:path w="2167467" h="117503">
                  <a:moveTo>
                    <a:pt x="6223" y="0"/>
                  </a:moveTo>
                  <a:lnTo>
                    <a:pt x="2161244" y="0"/>
                  </a:lnTo>
                  <a:cubicBezTo>
                    <a:pt x="2164681" y="0"/>
                    <a:pt x="2167467" y="2786"/>
                    <a:pt x="2167467" y="6223"/>
                  </a:cubicBezTo>
                  <a:lnTo>
                    <a:pt x="2167467" y="111280"/>
                  </a:lnTo>
                  <a:cubicBezTo>
                    <a:pt x="2167467" y="114717"/>
                    <a:pt x="2164681" y="117503"/>
                    <a:pt x="2161244" y="117503"/>
                  </a:cubicBezTo>
                  <a:lnTo>
                    <a:pt x="6223" y="117503"/>
                  </a:lnTo>
                  <a:cubicBezTo>
                    <a:pt x="2786" y="117503"/>
                    <a:pt x="0" y="114717"/>
                    <a:pt x="0" y="111280"/>
                  </a:cubicBezTo>
                  <a:lnTo>
                    <a:pt x="0" y="6223"/>
                  </a:lnTo>
                  <a:cubicBezTo>
                    <a:pt x="0" y="2786"/>
                    <a:pt x="2786" y="0"/>
                    <a:pt x="622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19050"/>
              <a:ext cx="2167467" cy="1365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776855" y="1060318"/>
            <a:ext cx="4928272" cy="1081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 dirty="0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COMITÉ DE ÉTICA E INTEGRIDAD </a:t>
            </a:r>
          </a:p>
          <a:p>
            <a:pPr algn="l">
              <a:lnSpc>
                <a:spcPts val="1679"/>
              </a:lnSpc>
            </a:pPr>
            <a:r>
              <a:rPr lang="en-US" sz="1200" b="1" dirty="0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DEL CENTRO DE CONCILIACIÓN LABORAL </a:t>
            </a:r>
          </a:p>
          <a:p>
            <a:pPr algn="l">
              <a:lnSpc>
                <a:spcPts val="1679"/>
              </a:lnSpc>
            </a:pPr>
            <a:r>
              <a:rPr lang="en-US" sz="1200" b="1" dirty="0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DEL ESTADO DE JALISCO.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545454"/>
              </a:solidFill>
              <a:latin typeface="Garet Bold"/>
              <a:ea typeface="Garet Bold"/>
              <a:cs typeface="Garet Bold"/>
              <a:sym typeface="Garet Bold"/>
            </a:endParaRP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545454"/>
              </a:solidFill>
              <a:latin typeface="Garet Bold"/>
              <a:ea typeface="Garet Bold"/>
              <a:cs typeface="Garet Bold"/>
              <a:sym typeface="Garet Bold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777600" y="1477513"/>
            <a:ext cx="1780561" cy="42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545454"/>
              </a:solidFill>
              <a:latin typeface="Garet Bold"/>
              <a:ea typeface="Garet Bold"/>
              <a:cs typeface="Garet Bold"/>
              <a:sym typeface="Garet Bold"/>
            </a:endParaRPr>
          </a:p>
          <a:p>
            <a:pPr algn="l">
              <a:lnSpc>
                <a:spcPts val="1679"/>
              </a:lnSpc>
            </a:pPr>
            <a:r>
              <a:rPr lang="en-US" sz="1200" b="1" dirty="0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 R E S E N T E 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44657" y="2209033"/>
            <a:ext cx="6253743" cy="1515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Con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fundamento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lo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dispuesto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los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artículos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1º, 4º,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fracciones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IX, X, y XI; 13,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fracción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VIII y IX; 34, al 69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los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Lineamientos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Generales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Integración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y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Funcionamiento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los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Comités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Ética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Integridad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 las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Dependencias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y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Entidades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 la Administración Pública del Estado de Jalisco;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así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como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al Código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Conducta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del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Organismo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Público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Descentralizado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denominado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Centro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Conciliación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Laboral del Estado de Jalisco, se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presenta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denuncia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contra de las personas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servidoras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públicas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conforme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a lo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siguiente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:</a:t>
            </a:r>
          </a:p>
          <a:p>
            <a:pPr algn="just">
              <a:lnSpc>
                <a:spcPts val="1540"/>
              </a:lnSpc>
            </a:pPr>
            <a:endParaRPr lang="en-US" sz="1100" dirty="0">
              <a:solidFill>
                <a:srgbClr val="545454"/>
              </a:solidFill>
              <a:latin typeface="Garet"/>
              <a:ea typeface="Garet"/>
              <a:cs typeface="Garet"/>
              <a:sym typeface="Garet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760955" y="4005873"/>
            <a:ext cx="6220800" cy="1134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El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presente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formato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puede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ser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entregado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personalmente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las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instalaciones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que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ocupa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el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Comité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Ética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del Centro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Conciliación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Laboral del Estado de Jalisco,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Avenida Juan Gil Preciado 6735, Colonia Nuevo México, C.P.45138, Zapopan, Jalisco, o a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través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del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correo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electrónico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b="1" u="sng" dirty="0">
                <a:solidFill>
                  <a:srgbClr val="1F2AA5"/>
                </a:solidFill>
                <a:latin typeface="Garet Ultra-Bold"/>
                <a:ea typeface="Garet Ultra-Bold"/>
                <a:cs typeface="Garet Ultra-Bold"/>
                <a:sym typeface="Garet Ultra-Bold"/>
                <a:hlinkClick r:id="rId4" tooltip="mailto:atencion.ciudadana@ccljalisco.gob.mx"/>
              </a:rPr>
              <a:t>atencion.ciudadana@ccljalisco.gob.mx</a:t>
            </a:r>
          </a:p>
          <a:p>
            <a:pPr algn="just">
              <a:lnSpc>
                <a:spcPts val="1540"/>
              </a:lnSpc>
            </a:pPr>
            <a:endParaRPr lang="en-US" sz="1100" b="1" u="sng" dirty="0">
              <a:solidFill>
                <a:srgbClr val="1F2AA5"/>
              </a:solidFill>
              <a:latin typeface="Garet Ultra-Bold"/>
              <a:ea typeface="Garet Ultra-Bold"/>
              <a:cs typeface="Garet Ultra-Bold"/>
              <a:sym typeface="Garet Ultra-Bold"/>
              <a:hlinkClick r:id="rId4" tooltip="mailto:atencion.ciudadana@ccljalisco.gob.mx"/>
            </a:endParaRPr>
          </a:p>
          <a:p>
            <a:pPr algn="just">
              <a:lnSpc>
                <a:spcPts val="1540"/>
              </a:lnSpc>
            </a:pP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Los puntos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que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se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identifiquen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con un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asterisco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*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su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llenado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es de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carácter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100" dirty="0" err="1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obligatorio</a:t>
            </a:r>
            <a:r>
              <a:rPr lang="en-US" sz="1100" dirty="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.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739038" y="5763925"/>
            <a:ext cx="6231122" cy="162560"/>
            <a:chOff x="0" y="0"/>
            <a:chExt cx="8308162" cy="216747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21797"/>
              <a:ext cx="161795" cy="161795"/>
              <a:chOff x="0" y="0"/>
              <a:chExt cx="812800" cy="812800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36" name="TextBox 36"/>
            <p:cNvSpPr txBox="1"/>
            <p:nvPr/>
          </p:nvSpPr>
          <p:spPr>
            <a:xfrm>
              <a:off x="267474" y="-19050"/>
              <a:ext cx="8040689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Fecha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, hora y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lugar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en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que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ocurrieron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los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</a:t>
              </a:r>
              <a:r>
                <a:rPr lang="en-US" sz="1100" b="1" dirty="0" err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hechos</a:t>
              </a:r>
              <a:r>
                <a:rPr lang="en-US" sz="1100" b="1" dirty="0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*:</a:t>
              </a:r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802467" y="6952021"/>
            <a:ext cx="6325672" cy="162560"/>
            <a:chOff x="0" y="0"/>
            <a:chExt cx="8434230" cy="216747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24911"/>
              <a:ext cx="161795" cy="161795"/>
              <a:chOff x="0" y="0"/>
              <a:chExt cx="812800" cy="812800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1" name="TextBox 41"/>
            <p:cNvSpPr txBox="1"/>
            <p:nvPr/>
          </p:nvSpPr>
          <p:spPr>
            <a:xfrm>
              <a:off x="267474" y="-19050"/>
              <a:ext cx="8166756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Señale  el trámite/servicio o el personal con quién trató*: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802467" y="7947024"/>
            <a:ext cx="6325672" cy="162560"/>
            <a:chOff x="0" y="0"/>
            <a:chExt cx="8434230" cy="216747"/>
          </a:xfrm>
        </p:grpSpPr>
        <p:grpSp>
          <p:nvGrpSpPr>
            <p:cNvPr id="43" name="Group 43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6" name="TextBox 46"/>
            <p:cNvSpPr txBox="1"/>
            <p:nvPr/>
          </p:nvSpPr>
          <p:spPr>
            <a:xfrm>
              <a:off x="267474" y="-19050"/>
              <a:ext cx="8166756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Ingrese el nombre del trámite o servicio que quería realizar:</a:t>
              </a:r>
            </a:p>
          </p:txBody>
        </p:sp>
      </p:grpSp>
      <p:sp>
        <p:nvSpPr>
          <p:cNvPr id="47" name="TextBox 47"/>
          <p:cNvSpPr txBox="1"/>
          <p:nvPr/>
        </p:nvSpPr>
        <p:spPr>
          <a:xfrm>
            <a:off x="777600" y="8973348"/>
            <a:ext cx="6220800" cy="56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>
                <a:solidFill>
                  <a:srgbClr val="545454"/>
                </a:solidFill>
                <a:latin typeface="Garet Medium"/>
                <a:ea typeface="Garet Medium"/>
                <a:cs typeface="Garet Medium"/>
                <a:sym typeface="Garet Medium"/>
              </a:rPr>
              <a:t>Narre el motivo de su denuncia*:</a:t>
            </a:r>
          </a:p>
          <a:p>
            <a:pPr algn="just">
              <a:lnSpc>
                <a:spcPts val="1540"/>
              </a:lnSpc>
            </a:pPr>
            <a:r>
              <a:rPr lang="en-US" sz="1100" i="1">
                <a:solidFill>
                  <a:srgbClr val="545454"/>
                </a:solidFill>
                <a:latin typeface="Garet Italics"/>
                <a:ea typeface="Garet Italics"/>
                <a:cs typeface="Garet Italics"/>
                <a:sym typeface="Garet Italics"/>
              </a:rPr>
              <a:t>Es importante se narren los hechos de la manera más completa que sea posible, así como de quienes intervinieron con circunstancias de tiempo modo y lugar.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799066" y="1696613"/>
            <a:ext cx="2144577" cy="42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679"/>
              </a:lnSpc>
            </a:pPr>
            <a:endParaRPr lang="en-US" sz="1200" b="1" dirty="0">
              <a:solidFill>
                <a:srgbClr val="545454"/>
              </a:solidFill>
              <a:latin typeface="Garet Medium"/>
              <a:ea typeface="Garet Medium"/>
              <a:cs typeface="Garet Medium"/>
              <a:sym typeface="Garet Medium"/>
            </a:endParaRPr>
          </a:p>
          <a:p>
            <a:pPr algn="r">
              <a:lnSpc>
                <a:spcPts val="1679"/>
              </a:lnSpc>
            </a:pPr>
            <a:r>
              <a:rPr lang="en-US" sz="1200" b="1" dirty="0">
                <a:solidFill>
                  <a:srgbClr val="545454"/>
                </a:solidFill>
                <a:latin typeface="Garet Medium"/>
                <a:ea typeface="Garet Medium"/>
                <a:cs typeface="Garet Medium"/>
                <a:sym typeface="Garet Medium"/>
              </a:rPr>
              <a:t>Lugar y </a:t>
            </a:r>
            <a:r>
              <a:rPr lang="en-US" sz="1200" b="1" dirty="0" err="1">
                <a:solidFill>
                  <a:srgbClr val="545454"/>
                </a:solidFill>
                <a:latin typeface="Garet Medium"/>
                <a:ea typeface="Garet Medium"/>
                <a:cs typeface="Garet Medium"/>
                <a:sym typeface="Garet Medium"/>
              </a:rPr>
              <a:t>fecha</a:t>
            </a:r>
            <a:r>
              <a:rPr lang="en-US" sz="1200" b="1" dirty="0">
                <a:solidFill>
                  <a:srgbClr val="545454"/>
                </a:solidFill>
                <a:latin typeface="Garet Medium"/>
                <a:ea typeface="Garet Medium"/>
                <a:cs typeface="Garet Medium"/>
                <a:sym typeface="Garet Medium"/>
              </a:rPr>
              <a:t>: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815592" y="3729013"/>
            <a:ext cx="1894465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Instrucciones de llenado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799711" y="5461015"/>
            <a:ext cx="2716144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 dirty="0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Datos </a:t>
            </a:r>
            <a:r>
              <a:rPr lang="en-US" sz="1100" b="1" dirty="0" err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generales</a:t>
            </a:r>
            <a:r>
              <a:rPr lang="en-US" sz="1100" b="1" dirty="0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sobre</a:t>
            </a:r>
            <a:r>
              <a:rPr lang="en-US" sz="1100" b="1" dirty="0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los</a:t>
            </a:r>
            <a:r>
              <a:rPr lang="en-US" sz="1100" b="1" dirty="0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hechos</a:t>
            </a:r>
            <a:endParaRPr lang="en-US" sz="1100" b="1" dirty="0">
              <a:solidFill>
                <a:srgbClr val="FFFFFF"/>
              </a:solidFill>
              <a:latin typeface="Garet Ultra-Bold"/>
              <a:ea typeface="Garet Ultra-Bold"/>
              <a:cs typeface="Garet Ultra-Bold"/>
              <a:sym typeface="Garet Ultra-Bold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813481" y="8672223"/>
            <a:ext cx="2716144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Descripción detallada de los hechos</a:t>
            </a:r>
          </a:p>
        </p:txBody>
      </p:sp>
      <p:grpSp>
        <p:nvGrpSpPr>
          <p:cNvPr id="52" name="Group 52"/>
          <p:cNvGrpSpPr/>
          <p:nvPr/>
        </p:nvGrpSpPr>
        <p:grpSpPr>
          <a:xfrm>
            <a:off x="2070873" y="11204043"/>
            <a:ext cx="3634254" cy="681603"/>
            <a:chOff x="0" y="0"/>
            <a:chExt cx="4845672" cy="908804"/>
          </a:xfrm>
        </p:grpSpPr>
        <p:sp>
          <p:nvSpPr>
            <p:cNvPr id="53" name="Freeform 53"/>
            <p:cNvSpPr/>
            <p:nvPr/>
          </p:nvSpPr>
          <p:spPr>
            <a:xfrm>
              <a:off x="0" y="31053"/>
              <a:ext cx="940776" cy="846698"/>
            </a:xfrm>
            <a:custGeom>
              <a:avLst/>
              <a:gdLst/>
              <a:ahLst/>
              <a:cxnLst/>
              <a:rect l="l" t="t" r="r" b="b"/>
              <a:pathLst>
                <a:path w="940776" h="846698">
                  <a:moveTo>
                    <a:pt x="0" y="0"/>
                  </a:moveTo>
                  <a:lnTo>
                    <a:pt x="940776" y="0"/>
                  </a:lnTo>
                  <a:lnTo>
                    <a:pt x="940776" y="846698"/>
                  </a:lnTo>
                  <a:lnTo>
                    <a:pt x="0" y="8466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1233396" y="0"/>
              <a:ext cx="21481" cy="908804"/>
            </a:xfrm>
            <a:custGeom>
              <a:avLst/>
              <a:gdLst/>
              <a:ahLst/>
              <a:cxnLst/>
              <a:rect l="l" t="t" r="r" b="b"/>
              <a:pathLst>
                <a:path w="21481" h="908804">
                  <a:moveTo>
                    <a:pt x="0" y="0"/>
                  </a:moveTo>
                  <a:lnTo>
                    <a:pt x="21481" y="0"/>
                  </a:lnTo>
                  <a:lnTo>
                    <a:pt x="21481" y="908804"/>
                  </a:lnTo>
                  <a:lnTo>
                    <a:pt x="0" y="908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1546977" y="214161"/>
              <a:ext cx="3298695" cy="451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Av. Juan Gil Preciado 6735, Col. Nuevo</a:t>
              </a:r>
            </a:p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México, Zapopan Jalisco. C.P. 45138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943741" y="278182"/>
            <a:ext cx="1884919" cy="689439"/>
          </a:xfrm>
          <a:custGeom>
            <a:avLst/>
            <a:gdLst/>
            <a:ahLst/>
            <a:cxnLst/>
            <a:rect l="l" t="t" r="r" b="b"/>
            <a:pathLst>
              <a:path w="1884919" h="689439">
                <a:moveTo>
                  <a:pt x="0" y="0"/>
                </a:moveTo>
                <a:lnTo>
                  <a:pt x="1884918" y="0"/>
                </a:lnTo>
                <a:lnTo>
                  <a:pt x="1884918" y="689439"/>
                </a:lnTo>
                <a:lnTo>
                  <a:pt x="0" y="6894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0" y="12060000"/>
            <a:ext cx="7772400" cy="180000"/>
            <a:chOff x="0" y="0"/>
            <a:chExt cx="2709333" cy="627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62745"/>
            </a:xfrm>
            <a:custGeom>
              <a:avLst/>
              <a:gdLst/>
              <a:ahLst/>
              <a:cxnLst/>
              <a:rect l="l" t="t" r="r" b="b"/>
              <a:pathLst>
                <a:path w="2709333" h="62745">
                  <a:moveTo>
                    <a:pt x="0" y="0"/>
                  </a:moveTo>
                  <a:lnTo>
                    <a:pt x="2709333" y="0"/>
                  </a:lnTo>
                  <a:lnTo>
                    <a:pt x="2709333" y="62745"/>
                  </a:lnTo>
                  <a:lnTo>
                    <a:pt x="0" y="62745"/>
                  </a:ln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2709333" cy="913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77600" y="1154078"/>
            <a:ext cx="6220800" cy="6340156"/>
            <a:chOff x="0" y="0"/>
            <a:chExt cx="2167467" cy="220905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167467" cy="2209053"/>
            </a:xfrm>
            <a:custGeom>
              <a:avLst/>
              <a:gdLst/>
              <a:ahLst/>
              <a:cxnLst/>
              <a:rect l="l" t="t" r="r" b="b"/>
              <a:pathLst>
                <a:path w="2167467" h="2209053">
                  <a:moveTo>
                    <a:pt x="18668" y="0"/>
                  </a:moveTo>
                  <a:lnTo>
                    <a:pt x="2148799" y="0"/>
                  </a:lnTo>
                  <a:cubicBezTo>
                    <a:pt x="2159109" y="0"/>
                    <a:pt x="2167467" y="8358"/>
                    <a:pt x="2167467" y="18668"/>
                  </a:cubicBezTo>
                  <a:lnTo>
                    <a:pt x="2167467" y="2190385"/>
                  </a:lnTo>
                  <a:cubicBezTo>
                    <a:pt x="2167467" y="2200695"/>
                    <a:pt x="2159109" y="2209053"/>
                    <a:pt x="2148799" y="2209053"/>
                  </a:cubicBezTo>
                  <a:lnTo>
                    <a:pt x="18668" y="2209053"/>
                  </a:lnTo>
                  <a:cubicBezTo>
                    <a:pt x="8358" y="2209053"/>
                    <a:pt x="0" y="2200695"/>
                    <a:pt x="0" y="2190385"/>
                  </a:cubicBezTo>
                  <a:lnTo>
                    <a:pt x="0" y="18668"/>
                  </a:lnTo>
                  <a:cubicBezTo>
                    <a:pt x="0" y="8358"/>
                    <a:pt x="8358" y="0"/>
                    <a:pt x="186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2167467" cy="22281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186378" y="8348098"/>
            <a:ext cx="1429056" cy="2684495"/>
            <a:chOff x="0" y="0"/>
            <a:chExt cx="497915" cy="93533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497915" cy="935338"/>
            </a:xfrm>
            <a:custGeom>
              <a:avLst/>
              <a:gdLst/>
              <a:ahLst/>
              <a:cxnLst/>
              <a:rect l="l" t="t" r="r" b="b"/>
              <a:pathLst>
                <a:path w="497915" h="935338">
                  <a:moveTo>
                    <a:pt x="0" y="0"/>
                  </a:moveTo>
                  <a:lnTo>
                    <a:pt x="497915" y="0"/>
                  </a:lnTo>
                  <a:lnTo>
                    <a:pt x="497915" y="935338"/>
                  </a:lnTo>
                  <a:lnTo>
                    <a:pt x="0" y="935338"/>
                  </a:lnTo>
                  <a:close/>
                </a:path>
              </a:pathLst>
            </a:custGeom>
            <a:solidFill>
              <a:srgbClr val="E6E8E7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19050"/>
              <a:ext cx="497915" cy="9543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395290" y="9719182"/>
            <a:ext cx="658286" cy="327501"/>
            <a:chOff x="0" y="0"/>
            <a:chExt cx="229362" cy="11410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29362" cy="114109"/>
            </a:xfrm>
            <a:custGeom>
              <a:avLst/>
              <a:gdLst/>
              <a:ahLst/>
              <a:cxnLst/>
              <a:rect l="l" t="t" r="r" b="b"/>
              <a:pathLst>
                <a:path w="229362" h="114109">
                  <a:moveTo>
                    <a:pt x="0" y="0"/>
                  </a:moveTo>
                  <a:lnTo>
                    <a:pt x="229362" y="0"/>
                  </a:lnTo>
                  <a:lnTo>
                    <a:pt x="229362" y="114109"/>
                  </a:lnTo>
                  <a:lnTo>
                    <a:pt x="0" y="114109"/>
                  </a:lnTo>
                  <a:close/>
                </a:path>
              </a:pathLst>
            </a:custGeom>
            <a:solidFill>
              <a:srgbClr val="E6E8E7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229362" cy="1331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4395290" y="8352861"/>
            <a:ext cx="658286" cy="347146"/>
            <a:chOff x="0" y="0"/>
            <a:chExt cx="229362" cy="12095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229362" cy="120954"/>
            </a:xfrm>
            <a:custGeom>
              <a:avLst/>
              <a:gdLst/>
              <a:ahLst/>
              <a:cxnLst/>
              <a:rect l="l" t="t" r="r" b="b"/>
              <a:pathLst>
                <a:path w="229362" h="120954">
                  <a:moveTo>
                    <a:pt x="0" y="0"/>
                  </a:moveTo>
                  <a:lnTo>
                    <a:pt x="229362" y="0"/>
                  </a:lnTo>
                  <a:lnTo>
                    <a:pt x="229362" y="120954"/>
                  </a:lnTo>
                  <a:lnTo>
                    <a:pt x="0" y="120954"/>
                  </a:lnTo>
                  <a:close/>
                </a:path>
              </a:pathLst>
            </a:custGeom>
            <a:solidFill>
              <a:srgbClr val="E6E8E7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19050"/>
              <a:ext cx="229362" cy="1400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13481" y="8061713"/>
            <a:ext cx="6184919" cy="2970880"/>
            <a:chOff x="0" y="0"/>
            <a:chExt cx="2154965" cy="103512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154965" cy="1035121"/>
            </a:xfrm>
            <a:custGeom>
              <a:avLst/>
              <a:gdLst/>
              <a:ahLst/>
              <a:cxnLst/>
              <a:rect l="l" t="t" r="r" b="b"/>
              <a:pathLst>
                <a:path w="2154965" h="1035121">
                  <a:moveTo>
                    <a:pt x="12517" y="0"/>
                  </a:moveTo>
                  <a:lnTo>
                    <a:pt x="2142448" y="0"/>
                  </a:lnTo>
                  <a:cubicBezTo>
                    <a:pt x="2145767" y="0"/>
                    <a:pt x="2148951" y="1319"/>
                    <a:pt x="2151299" y="3666"/>
                  </a:cubicBezTo>
                  <a:cubicBezTo>
                    <a:pt x="2153646" y="6014"/>
                    <a:pt x="2154965" y="9198"/>
                    <a:pt x="2154965" y="12517"/>
                  </a:cubicBezTo>
                  <a:lnTo>
                    <a:pt x="2154965" y="1022604"/>
                  </a:lnTo>
                  <a:cubicBezTo>
                    <a:pt x="2154965" y="1025924"/>
                    <a:pt x="2153646" y="1029108"/>
                    <a:pt x="2151299" y="1031455"/>
                  </a:cubicBezTo>
                  <a:cubicBezTo>
                    <a:pt x="2148951" y="1033803"/>
                    <a:pt x="2145767" y="1035121"/>
                    <a:pt x="2142448" y="1035121"/>
                  </a:cubicBezTo>
                  <a:lnTo>
                    <a:pt x="12517" y="1035121"/>
                  </a:lnTo>
                  <a:cubicBezTo>
                    <a:pt x="9198" y="1035121"/>
                    <a:pt x="6014" y="1033803"/>
                    <a:pt x="3666" y="1031455"/>
                  </a:cubicBezTo>
                  <a:cubicBezTo>
                    <a:pt x="1319" y="1029108"/>
                    <a:pt x="0" y="1025924"/>
                    <a:pt x="0" y="1022604"/>
                  </a:cubicBezTo>
                  <a:lnTo>
                    <a:pt x="0" y="12517"/>
                  </a:lnTo>
                  <a:cubicBezTo>
                    <a:pt x="0" y="9198"/>
                    <a:pt x="1319" y="6014"/>
                    <a:pt x="3666" y="3666"/>
                  </a:cubicBezTo>
                  <a:cubicBezTo>
                    <a:pt x="6014" y="1319"/>
                    <a:pt x="9198" y="0"/>
                    <a:pt x="1251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2154965" cy="10541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739038" y="7684733"/>
            <a:ext cx="1881159" cy="215055"/>
            <a:chOff x="0" y="0"/>
            <a:chExt cx="655742" cy="7496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655742" cy="74965"/>
            </a:xfrm>
            <a:custGeom>
              <a:avLst/>
              <a:gdLst/>
              <a:ahLst/>
              <a:cxnLst/>
              <a:rect l="l" t="t" r="r" b="b"/>
              <a:pathLst>
                <a:path w="655742" h="74965">
                  <a:moveTo>
                    <a:pt x="20578" y="0"/>
                  </a:moveTo>
                  <a:lnTo>
                    <a:pt x="635164" y="0"/>
                  </a:lnTo>
                  <a:cubicBezTo>
                    <a:pt x="640622" y="0"/>
                    <a:pt x="645856" y="2168"/>
                    <a:pt x="649715" y="6027"/>
                  </a:cubicBezTo>
                  <a:cubicBezTo>
                    <a:pt x="653574" y="9886"/>
                    <a:pt x="655742" y="15120"/>
                    <a:pt x="655742" y="20578"/>
                  </a:cubicBezTo>
                  <a:lnTo>
                    <a:pt x="655742" y="54387"/>
                  </a:lnTo>
                  <a:cubicBezTo>
                    <a:pt x="655742" y="65752"/>
                    <a:pt x="646529" y="74965"/>
                    <a:pt x="635164" y="74965"/>
                  </a:cubicBezTo>
                  <a:lnTo>
                    <a:pt x="20578" y="74965"/>
                  </a:lnTo>
                  <a:cubicBezTo>
                    <a:pt x="9213" y="74965"/>
                    <a:pt x="0" y="65752"/>
                    <a:pt x="0" y="54387"/>
                  </a:cubicBezTo>
                  <a:lnTo>
                    <a:pt x="0" y="20578"/>
                  </a:lnTo>
                  <a:cubicBezTo>
                    <a:pt x="0" y="9213"/>
                    <a:pt x="9213" y="0"/>
                    <a:pt x="20578" y="0"/>
                  </a:cubicBez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19050"/>
              <a:ext cx="655742" cy="940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4395290" y="8433823"/>
            <a:ext cx="658286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Cargo: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395290" y="9807328"/>
            <a:ext cx="658286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Cargo:</a:t>
            </a:r>
          </a:p>
        </p:txBody>
      </p:sp>
      <p:sp>
        <p:nvSpPr>
          <p:cNvPr id="26" name="AutoShape 26"/>
          <p:cNvSpPr/>
          <p:nvPr/>
        </p:nvSpPr>
        <p:spPr>
          <a:xfrm>
            <a:off x="1186378" y="8352861"/>
            <a:ext cx="0" cy="2679733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27" name="AutoShape 27"/>
          <p:cNvSpPr/>
          <p:nvPr/>
        </p:nvSpPr>
        <p:spPr>
          <a:xfrm>
            <a:off x="4395290" y="8352861"/>
            <a:ext cx="0" cy="34294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28" name="AutoShape 28"/>
          <p:cNvSpPr/>
          <p:nvPr/>
        </p:nvSpPr>
        <p:spPr>
          <a:xfrm>
            <a:off x="4395290" y="9722296"/>
            <a:ext cx="0" cy="324387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29" name="AutoShape 29"/>
          <p:cNvSpPr/>
          <p:nvPr/>
        </p:nvSpPr>
        <p:spPr>
          <a:xfrm>
            <a:off x="2615434" y="8352861"/>
            <a:ext cx="0" cy="2679733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0" name="AutoShape 30"/>
          <p:cNvSpPr/>
          <p:nvPr/>
        </p:nvSpPr>
        <p:spPr>
          <a:xfrm>
            <a:off x="5053576" y="8352861"/>
            <a:ext cx="0" cy="34294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1" name="AutoShape 31"/>
          <p:cNvSpPr/>
          <p:nvPr/>
        </p:nvSpPr>
        <p:spPr>
          <a:xfrm flipH="1">
            <a:off x="5053576" y="9719182"/>
            <a:ext cx="0" cy="327501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2" name="AutoShape 32"/>
          <p:cNvSpPr/>
          <p:nvPr/>
        </p:nvSpPr>
        <p:spPr>
          <a:xfrm>
            <a:off x="813481" y="8352861"/>
            <a:ext cx="6184919" cy="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3" name="AutoShape 33"/>
          <p:cNvSpPr/>
          <p:nvPr/>
        </p:nvSpPr>
        <p:spPr>
          <a:xfrm>
            <a:off x="1186378" y="8695800"/>
            <a:ext cx="5812022" cy="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5" name="AutoShape 35"/>
          <p:cNvSpPr/>
          <p:nvPr/>
        </p:nvSpPr>
        <p:spPr>
          <a:xfrm>
            <a:off x="813481" y="9723389"/>
            <a:ext cx="6184919" cy="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36" name="AutoShape 36"/>
          <p:cNvSpPr/>
          <p:nvPr/>
        </p:nvSpPr>
        <p:spPr>
          <a:xfrm>
            <a:off x="1186378" y="10046683"/>
            <a:ext cx="5812022" cy="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grpSp>
        <p:nvGrpSpPr>
          <p:cNvPr id="38" name="Group 38"/>
          <p:cNvGrpSpPr/>
          <p:nvPr/>
        </p:nvGrpSpPr>
        <p:grpSpPr>
          <a:xfrm>
            <a:off x="813481" y="8061713"/>
            <a:ext cx="6184919" cy="291147"/>
            <a:chOff x="0" y="0"/>
            <a:chExt cx="2154965" cy="101442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2154965" cy="101442"/>
            </a:xfrm>
            <a:custGeom>
              <a:avLst/>
              <a:gdLst/>
              <a:ahLst/>
              <a:cxnLst/>
              <a:rect l="l" t="t" r="r" b="b"/>
              <a:pathLst>
                <a:path w="2154965" h="101442">
                  <a:moveTo>
                    <a:pt x="12517" y="0"/>
                  </a:moveTo>
                  <a:lnTo>
                    <a:pt x="2142448" y="0"/>
                  </a:lnTo>
                  <a:cubicBezTo>
                    <a:pt x="2145767" y="0"/>
                    <a:pt x="2148951" y="1319"/>
                    <a:pt x="2151299" y="3666"/>
                  </a:cubicBezTo>
                  <a:cubicBezTo>
                    <a:pt x="2153646" y="6014"/>
                    <a:pt x="2154965" y="9198"/>
                    <a:pt x="2154965" y="12517"/>
                  </a:cubicBezTo>
                  <a:lnTo>
                    <a:pt x="2154965" y="88925"/>
                  </a:lnTo>
                  <a:cubicBezTo>
                    <a:pt x="2154965" y="92245"/>
                    <a:pt x="2153646" y="95429"/>
                    <a:pt x="2151299" y="97776"/>
                  </a:cubicBezTo>
                  <a:cubicBezTo>
                    <a:pt x="2148951" y="100124"/>
                    <a:pt x="2145767" y="101442"/>
                    <a:pt x="2142448" y="101442"/>
                  </a:cubicBezTo>
                  <a:lnTo>
                    <a:pt x="12517" y="101442"/>
                  </a:lnTo>
                  <a:cubicBezTo>
                    <a:pt x="9198" y="101442"/>
                    <a:pt x="6014" y="100124"/>
                    <a:pt x="3666" y="97776"/>
                  </a:cubicBezTo>
                  <a:cubicBezTo>
                    <a:pt x="1319" y="95429"/>
                    <a:pt x="0" y="92245"/>
                    <a:pt x="0" y="88925"/>
                  </a:cubicBezTo>
                  <a:lnTo>
                    <a:pt x="0" y="12517"/>
                  </a:lnTo>
                  <a:cubicBezTo>
                    <a:pt x="0" y="9198"/>
                    <a:pt x="1319" y="6014"/>
                    <a:pt x="3666" y="3666"/>
                  </a:cubicBezTo>
                  <a:cubicBezTo>
                    <a:pt x="6014" y="1319"/>
                    <a:pt x="9198" y="0"/>
                    <a:pt x="12517" y="0"/>
                  </a:cubicBezTo>
                  <a:close/>
                </a:path>
              </a:pathLst>
            </a:custGeom>
            <a:solidFill>
              <a:srgbClr val="FF8300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19050"/>
              <a:ext cx="2154965" cy="120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070873" y="11204043"/>
            <a:ext cx="3634254" cy="681603"/>
            <a:chOff x="0" y="0"/>
            <a:chExt cx="4845672" cy="908804"/>
          </a:xfrm>
        </p:grpSpPr>
        <p:sp>
          <p:nvSpPr>
            <p:cNvPr id="42" name="Freeform 42"/>
            <p:cNvSpPr/>
            <p:nvPr/>
          </p:nvSpPr>
          <p:spPr>
            <a:xfrm>
              <a:off x="0" y="31053"/>
              <a:ext cx="940776" cy="846698"/>
            </a:xfrm>
            <a:custGeom>
              <a:avLst/>
              <a:gdLst/>
              <a:ahLst/>
              <a:cxnLst/>
              <a:rect l="l" t="t" r="r" b="b"/>
              <a:pathLst>
                <a:path w="940776" h="846698">
                  <a:moveTo>
                    <a:pt x="0" y="0"/>
                  </a:moveTo>
                  <a:lnTo>
                    <a:pt x="940776" y="0"/>
                  </a:lnTo>
                  <a:lnTo>
                    <a:pt x="940776" y="846698"/>
                  </a:lnTo>
                  <a:lnTo>
                    <a:pt x="0" y="8466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233396" y="0"/>
              <a:ext cx="21481" cy="908804"/>
            </a:xfrm>
            <a:custGeom>
              <a:avLst/>
              <a:gdLst/>
              <a:ahLst/>
              <a:cxnLst/>
              <a:rect l="l" t="t" r="r" b="b"/>
              <a:pathLst>
                <a:path w="21481" h="908804">
                  <a:moveTo>
                    <a:pt x="0" y="0"/>
                  </a:moveTo>
                  <a:lnTo>
                    <a:pt x="21481" y="0"/>
                  </a:lnTo>
                  <a:lnTo>
                    <a:pt x="21481" y="908804"/>
                  </a:lnTo>
                  <a:lnTo>
                    <a:pt x="0" y="908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1546977" y="214161"/>
              <a:ext cx="3298695" cy="451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Av. Juan Gil Preciado 6735, Col. Nuevo</a:t>
              </a:r>
            </a:p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México, Zapopan Jalisco. C.P. 45138</a:t>
              </a:r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813481" y="7691931"/>
            <a:ext cx="1705176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Información relevante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813481" y="8109338"/>
            <a:ext cx="6184919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 b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Datos de identificación de la persona servidora pública denunciada*: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351694" y="8433823"/>
            <a:ext cx="623739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Nombre: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351694" y="9784706"/>
            <a:ext cx="642778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Nombre: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51694" y="8757117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Área de trabajo o adscripción: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351694" y="10108000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Área de trabajo o adscripción: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351694" y="9270912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Descripción física: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351694" y="10621795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Descripción física: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946620" y="8933647"/>
            <a:ext cx="74443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1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946620" y="10378868"/>
            <a:ext cx="74443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943741" y="278182"/>
            <a:ext cx="1884919" cy="689439"/>
          </a:xfrm>
          <a:custGeom>
            <a:avLst/>
            <a:gdLst/>
            <a:ahLst/>
            <a:cxnLst/>
            <a:rect l="l" t="t" r="r" b="b"/>
            <a:pathLst>
              <a:path w="1884919" h="689439">
                <a:moveTo>
                  <a:pt x="0" y="0"/>
                </a:moveTo>
                <a:lnTo>
                  <a:pt x="1884918" y="0"/>
                </a:lnTo>
                <a:lnTo>
                  <a:pt x="1884918" y="689439"/>
                </a:lnTo>
                <a:lnTo>
                  <a:pt x="0" y="6894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0" y="12060000"/>
            <a:ext cx="7772400" cy="180000"/>
            <a:chOff x="0" y="0"/>
            <a:chExt cx="2709333" cy="627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62745"/>
            </a:xfrm>
            <a:custGeom>
              <a:avLst/>
              <a:gdLst/>
              <a:ahLst/>
              <a:cxnLst/>
              <a:rect l="l" t="t" r="r" b="b"/>
              <a:pathLst>
                <a:path w="2709333" h="62745">
                  <a:moveTo>
                    <a:pt x="0" y="0"/>
                  </a:moveTo>
                  <a:lnTo>
                    <a:pt x="2709333" y="0"/>
                  </a:lnTo>
                  <a:lnTo>
                    <a:pt x="2709333" y="62745"/>
                  </a:lnTo>
                  <a:lnTo>
                    <a:pt x="0" y="62745"/>
                  </a:ln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2709333" cy="913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77600" y="3382001"/>
            <a:ext cx="6220800" cy="337242"/>
            <a:chOff x="0" y="0"/>
            <a:chExt cx="2167467" cy="11750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167467" cy="117503"/>
            </a:xfrm>
            <a:custGeom>
              <a:avLst/>
              <a:gdLst/>
              <a:ahLst/>
              <a:cxnLst/>
              <a:rect l="l" t="t" r="r" b="b"/>
              <a:pathLst>
                <a:path w="2167467" h="117503">
                  <a:moveTo>
                    <a:pt x="6223" y="0"/>
                  </a:moveTo>
                  <a:lnTo>
                    <a:pt x="2161244" y="0"/>
                  </a:lnTo>
                  <a:cubicBezTo>
                    <a:pt x="2164681" y="0"/>
                    <a:pt x="2167467" y="2786"/>
                    <a:pt x="2167467" y="6223"/>
                  </a:cubicBezTo>
                  <a:lnTo>
                    <a:pt x="2167467" y="111280"/>
                  </a:lnTo>
                  <a:cubicBezTo>
                    <a:pt x="2167467" y="114717"/>
                    <a:pt x="2164681" y="117503"/>
                    <a:pt x="2161244" y="117503"/>
                  </a:cubicBezTo>
                  <a:lnTo>
                    <a:pt x="6223" y="117503"/>
                  </a:lnTo>
                  <a:cubicBezTo>
                    <a:pt x="2786" y="117503"/>
                    <a:pt x="0" y="114717"/>
                    <a:pt x="0" y="111280"/>
                  </a:cubicBezTo>
                  <a:lnTo>
                    <a:pt x="0" y="6223"/>
                  </a:lnTo>
                  <a:cubicBezTo>
                    <a:pt x="0" y="2786"/>
                    <a:pt x="2786" y="0"/>
                    <a:pt x="622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2167467" cy="1365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2070873" y="11204043"/>
            <a:ext cx="3634254" cy="681603"/>
            <a:chOff x="0" y="0"/>
            <a:chExt cx="4845672" cy="908804"/>
          </a:xfrm>
        </p:grpSpPr>
        <p:sp>
          <p:nvSpPr>
            <p:cNvPr id="10" name="Freeform 10"/>
            <p:cNvSpPr/>
            <p:nvPr/>
          </p:nvSpPr>
          <p:spPr>
            <a:xfrm>
              <a:off x="0" y="31053"/>
              <a:ext cx="940776" cy="846698"/>
            </a:xfrm>
            <a:custGeom>
              <a:avLst/>
              <a:gdLst/>
              <a:ahLst/>
              <a:cxnLst/>
              <a:rect l="l" t="t" r="r" b="b"/>
              <a:pathLst>
                <a:path w="940776" h="846698">
                  <a:moveTo>
                    <a:pt x="0" y="0"/>
                  </a:moveTo>
                  <a:lnTo>
                    <a:pt x="940776" y="0"/>
                  </a:lnTo>
                  <a:lnTo>
                    <a:pt x="940776" y="846698"/>
                  </a:lnTo>
                  <a:lnTo>
                    <a:pt x="0" y="8466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233396" y="0"/>
              <a:ext cx="21481" cy="908804"/>
            </a:xfrm>
            <a:custGeom>
              <a:avLst/>
              <a:gdLst/>
              <a:ahLst/>
              <a:cxnLst/>
              <a:rect l="l" t="t" r="r" b="b"/>
              <a:pathLst>
                <a:path w="21481" h="908804">
                  <a:moveTo>
                    <a:pt x="0" y="0"/>
                  </a:moveTo>
                  <a:lnTo>
                    <a:pt x="21481" y="0"/>
                  </a:lnTo>
                  <a:lnTo>
                    <a:pt x="21481" y="908804"/>
                  </a:lnTo>
                  <a:lnTo>
                    <a:pt x="0" y="908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546977" y="214161"/>
              <a:ext cx="3298695" cy="451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Av. Juan Gil Preciado 6735, Col. Nuevo</a:t>
              </a:r>
            </a:p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México, Zapopan Jalisco. C.P. 45138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777600" y="5092261"/>
            <a:ext cx="6220800" cy="899852"/>
            <a:chOff x="0" y="0"/>
            <a:chExt cx="8294400" cy="119980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292947"/>
              <a:ext cx="8294400" cy="906856"/>
              <a:chOff x="0" y="0"/>
              <a:chExt cx="2167467" cy="236977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167467" cy="236977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236977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230754"/>
                    </a:lnTo>
                    <a:cubicBezTo>
                      <a:pt x="2167467" y="234191"/>
                      <a:pt x="2164681" y="236977"/>
                      <a:pt x="2161244" y="236977"/>
                    </a:cubicBezTo>
                    <a:lnTo>
                      <a:pt x="6223" y="236977"/>
                    </a:lnTo>
                    <a:cubicBezTo>
                      <a:pt x="2786" y="236977"/>
                      <a:pt x="0" y="234191"/>
                      <a:pt x="0" y="230754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19050"/>
                <a:ext cx="2167467" cy="25602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Favor de especificar los tipos de pruebas: 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777600" y="7780191"/>
            <a:ext cx="6220800" cy="556952"/>
            <a:chOff x="0" y="0"/>
            <a:chExt cx="8294400" cy="742603"/>
          </a:xfrm>
        </p:grpSpPr>
        <p:grpSp>
          <p:nvGrpSpPr>
            <p:cNvPr id="22" name="Group 22"/>
            <p:cNvGrpSpPr/>
            <p:nvPr/>
          </p:nvGrpSpPr>
          <p:grpSpPr>
            <a:xfrm>
              <a:off x="0" y="292947"/>
              <a:ext cx="8294400" cy="449656"/>
              <a:chOff x="0" y="0"/>
              <a:chExt cx="2167467" cy="117503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2167467" cy="11750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1750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11280"/>
                    </a:lnTo>
                    <a:cubicBezTo>
                      <a:pt x="2167467" y="114717"/>
                      <a:pt x="2164681" y="117503"/>
                      <a:pt x="2161244" y="117503"/>
                    </a:cubicBezTo>
                    <a:lnTo>
                      <a:pt x="6223" y="117503"/>
                    </a:lnTo>
                    <a:cubicBezTo>
                      <a:pt x="2786" y="117503"/>
                      <a:pt x="0" y="114717"/>
                      <a:pt x="0" y="11128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0" y="-19050"/>
                <a:ext cx="2167467" cy="13655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259856" y="-19050"/>
              <a:ext cx="4948624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Nombre y correo electrónico de los testigos: 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802467" y="8464943"/>
            <a:ext cx="3182980" cy="729408"/>
            <a:chOff x="0" y="0"/>
            <a:chExt cx="4243973" cy="972544"/>
          </a:xfrm>
        </p:grpSpPr>
        <p:grpSp>
          <p:nvGrpSpPr>
            <p:cNvPr id="30" name="Group 30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226701" y="-19050"/>
              <a:ext cx="4017272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La presente denuncia es presentada por:</a:t>
              </a:r>
            </a:p>
          </p:txBody>
        </p:sp>
        <p:grpSp>
          <p:nvGrpSpPr>
            <p:cNvPr id="34" name="Group 34"/>
            <p:cNvGrpSpPr/>
            <p:nvPr/>
          </p:nvGrpSpPr>
          <p:grpSpPr>
            <a:xfrm>
              <a:off x="233515" y="356447"/>
              <a:ext cx="327207" cy="257249"/>
              <a:chOff x="0" y="0"/>
              <a:chExt cx="85505" cy="67223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37" name="TextBox 37"/>
            <p:cNvSpPr txBox="1"/>
            <p:nvPr/>
          </p:nvSpPr>
          <p:spPr>
            <a:xfrm>
              <a:off x="706456" y="357648"/>
              <a:ext cx="1089598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Ciudadano</a:t>
              </a:r>
            </a:p>
          </p:txBody>
        </p:sp>
        <p:grpSp>
          <p:nvGrpSpPr>
            <p:cNvPr id="38" name="Group 38"/>
            <p:cNvGrpSpPr/>
            <p:nvPr/>
          </p:nvGrpSpPr>
          <p:grpSpPr>
            <a:xfrm>
              <a:off x="226701" y="715295"/>
              <a:ext cx="327207" cy="257249"/>
              <a:chOff x="0" y="0"/>
              <a:chExt cx="85505" cy="67223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1" name="TextBox 41"/>
            <p:cNvSpPr txBox="1"/>
            <p:nvPr/>
          </p:nvSpPr>
          <p:spPr>
            <a:xfrm>
              <a:off x="706456" y="716496"/>
              <a:ext cx="300277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Persona Servidora Pública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802467" y="6950052"/>
            <a:ext cx="6195933" cy="702339"/>
            <a:chOff x="0" y="0"/>
            <a:chExt cx="8261245" cy="936451"/>
          </a:xfrm>
        </p:grpSpPr>
        <p:grpSp>
          <p:nvGrpSpPr>
            <p:cNvPr id="43" name="Group 43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6" name="TextBox 46"/>
            <p:cNvSpPr txBox="1"/>
            <p:nvPr/>
          </p:nvSpPr>
          <p:spPr>
            <a:xfrm>
              <a:off x="226701" y="-19050"/>
              <a:ext cx="8034544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¿Se puede contar con la participación de los testigos en la investigación? </a:t>
              </a:r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226701" y="292947"/>
              <a:ext cx="327207" cy="257249"/>
              <a:chOff x="0" y="0"/>
              <a:chExt cx="85505" cy="67223"/>
            </a:xfrm>
          </p:grpSpPr>
          <p:sp>
            <p:nvSpPr>
              <p:cNvPr id="48" name="Freeform 48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50" name="TextBox 50"/>
            <p:cNvSpPr txBox="1"/>
            <p:nvPr/>
          </p:nvSpPr>
          <p:spPr>
            <a:xfrm>
              <a:off x="672881" y="294148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Si</a:t>
              </a:r>
            </a:p>
          </p:txBody>
        </p:sp>
        <p:grpSp>
          <p:nvGrpSpPr>
            <p:cNvPr id="51" name="Group 51"/>
            <p:cNvGrpSpPr/>
            <p:nvPr/>
          </p:nvGrpSpPr>
          <p:grpSpPr>
            <a:xfrm>
              <a:off x="226701" y="679203"/>
              <a:ext cx="327207" cy="257249"/>
              <a:chOff x="0" y="0"/>
              <a:chExt cx="85505" cy="67223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54" name="TextBox 54"/>
            <p:cNvSpPr txBox="1"/>
            <p:nvPr/>
          </p:nvSpPr>
          <p:spPr>
            <a:xfrm>
              <a:off x="672881" y="700655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No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802467" y="6119913"/>
            <a:ext cx="2602454" cy="702339"/>
            <a:chOff x="0" y="0"/>
            <a:chExt cx="3469939" cy="936451"/>
          </a:xfrm>
        </p:grpSpPr>
        <p:grpSp>
          <p:nvGrpSpPr>
            <p:cNvPr id="56" name="Group 56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59" name="TextBox 59"/>
            <p:cNvSpPr txBox="1"/>
            <p:nvPr/>
          </p:nvSpPr>
          <p:spPr>
            <a:xfrm>
              <a:off x="226701" y="-19050"/>
              <a:ext cx="3243238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¿Existen testigos de los hechos?</a:t>
              </a:r>
            </a:p>
          </p:txBody>
        </p:sp>
        <p:grpSp>
          <p:nvGrpSpPr>
            <p:cNvPr id="60" name="Group 60"/>
            <p:cNvGrpSpPr/>
            <p:nvPr/>
          </p:nvGrpSpPr>
          <p:grpSpPr>
            <a:xfrm>
              <a:off x="226701" y="292947"/>
              <a:ext cx="327207" cy="257249"/>
              <a:chOff x="0" y="0"/>
              <a:chExt cx="85505" cy="67223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63" name="TextBox 63"/>
            <p:cNvSpPr txBox="1"/>
            <p:nvPr/>
          </p:nvSpPr>
          <p:spPr>
            <a:xfrm>
              <a:off x="672881" y="294148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Si</a:t>
              </a:r>
            </a:p>
          </p:txBody>
        </p:sp>
        <p:grpSp>
          <p:nvGrpSpPr>
            <p:cNvPr id="64" name="Group 64"/>
            <p:cNvGrpSpPr/>
            <p:nvPr/>
          </p:nvGrpSpPr>
          <p:grpSpPr>
            <a:xfrm>
              <a:off x="226701" y="679203"/>
              <a:ext cx="327207" cy="257249"/>
              <a:chOff x="0" y="0"/>
              <a:chExt cx="85505" cy="67223"/>
            </a:xfrm>
          </p:grpSpPr>
          <p:sp>
            <p:nvSpPr>
              <p:cNvPr id="65" name="Freeform 65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66" name="TextBox 66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67" name="TextBox 67"/>
            <p:cNvSpPr txBox="1"/>
            <p:nvPr/>
          </p:nvSpPr>
          <p:spPr>
            <a:xfrm>
              <a:off x="672881" y="700655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No</a:t>
              </a:r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802467" y="9322151"/>
            <a:ext cx="2141274" cy="702339"/>
            <a:chOff x="0" y="0"/>
            <a:chExt cx="2855032" cy="936451"/>
          </a:xfrm>
        </p:grpSpPr>
        <p:grpSp>
          <p:nvGrpSpPr>
            <p:cNvPr id="69" name="Group 69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70" name="Freeform 70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1" name="TextBox 71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72" name="TextBox 72"/>
            <p:cNvSpPr txBox="1"/>
            <p:nvPr/>
          </p:nvSpPr>
          <p:spPr>
            <a:xfrm>
              <a:off x="226701" y="-19050"/>
              <a:ext cx="262833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¿La denuncia es anónima? </a:t>
              </a:r>
            </a:p>
          </p:txBody>
        </p:sp>
        <p:grpSp>
          <p:nvGrpSpPr>
            <p:cNvPr id="73" name="Group 73"/>
            <p:cNvGrpSpPr/>
            <p:nvPr/>
          </p:nvGrpSpPr>
          <p:grpSpPr>
            <a:xfrm>
              <a:off x="226701" y="292947"/>
              <a:ext cx="327207" cy="257249"/>
              <a:chOff x="0" y="0"/>
              <a:chExt cx="85505" cy="67223"/>
            </a:xfrm>
          </p:grpSpPr>
          <p:sp>
            <p:nvSpPr>
              <p:cNvPr id="74" name="Freeform 74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5" name="TextBox 75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76" name="TextBox 76"/>
            <p:cNvSpPr txBox="1"/>
            <p:nvPr/>
          </p:nvSpPr>
          <p:spPr>
            <a:xfrm>
              <a:off x="672881" y="294148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Si</a:t>
              </a:r>
            </a:p>
          </p:txBody>
        </p:sp>
        <p:grpSp>
          <p:nvGrpSpPr>
            <p:cNvPr id="77" name="Group 77"/>
            <p:cNvGrpSpPr/>
            <p:nvPr/>
          </p:nvGrpSpPr>
          <p:grpSpPr>
            <a:xfrm>
              <a:off x="226701" y="679203"/>
              <a:ext cx="327207" cy="257249"/>
              <a:chOff x="0" y="0"/>
              <a:chExt cx="85505" cy="67223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80" name="TextBox 80"/>
            <p:cNvSpPr txBox="1"/>
            <p:nvPr/>
          </p:nvSpPr>
          <p:spPr>
            <a:xfrm>
              <a:off x="672881" y="700655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No</a:t>
              </a:r>
            </a:p>
          </p:txBody>
        </p:sp>
      </p:grpSp>
      <p:grpSp>
        <p:nvGrpSpPr>
          <p:cNvPr id="81" name="Group 81"/>
          <p:cNvGrpSpPr/>
          <p:nvPr/>
        </p:nvGrpSpPr>
        <p:grpSpPr>
          <a:xfrm>
            <a:off x="802467" y="4252598"/>
            <a:ext cx="2602454" cy="711864"/>
            <a:chOff x="0" y="0"/>
            <a:chExt cx="3469939" cy="949151"/>
          </a:xfrm>
        </p:grpSpPr>
        <p:grpSp>
          <p:nvGrpSpPr>
            <p:cNvPr id="82" name="Group 82"/>
            <p:cNvGrpSpPr/>
            <p:nvPr/>
          </p:nvGrpSpPr>
          <p:grpSpPr>
            <a:xfrm>
              <a:off x="0" y="27476"/>
              <a:ext cx="161795" cy="161795"/>
              <a:chOff x="0" y="0"/>
              <a:chExt cx="812800" cy="812800"/>
            </a:xfrm>
          </p:grpSpPr>
          <p:sp>
            <p:nvSpPr>
              <p:cNvPr id="83" name="Freeform 83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4" name="TextBox 84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85" name="TextBox 85"/>
            <p:cNvSpPr txBox="1"/>
            <p:nvPr/>
          </p:nvSpPr>
          <p:spPr>
            <a:xfrm>
              <a:off x="226701" y="-19050"/>
              <a:ext cx="3243238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¿Existen pruebas de los hechos?</a:t>
              </a:r>
            </a:p>
          </p:txBody>
        </p:sp>
        <p:grpSp>
          <p:nvGrpSpPr>
            <p:cNvPr id="86" name="Group 86"/>
            <p:cNvGrpSpPr/>
            <p:nvPr/>
          </p:nvGrpSpPr>
          <p:grpSpPr>
            <a:xfrm>
              <a:off x="226701" y="305647"/>
              <a:ext cx="327207" cy="257249"/>
              <a:chOff x="0" y="0"/>
              <a:chExt cx="85505" cy="67223"/>
            </a:xfrm>
          </p:grpSpPr>
          <p:sp>
            <p:nvSpPr>
              <p:cNvPr id="87" name="Freeform 87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8" name="TextBox 88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89" name="TextBox 89"/>
            <p:cNvSpPr txBox="1"/>
            <p:nvPr/>
          </p:nvSpPr>
          <p:spPr>
            <a:xfrm>
              <a:off x="672881" y="306848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Si</a:t>
              </a:r>
            </a:p>
          </p:txBody>
        </p:sp>
        <p:grpSp>
          <p:nvGrpSpPr>
            <p:cNvPr id="90" name="Group 90"/>
            <p:cNvGrpSpPr/>
            <p:nvPr/>
          </p:nvGrpSpPr>
          <p:grpSpPr>
            <a:xfrm>
              <a:off x="226701" y="691903"/>
              <a:ext cx="327207" cy="257249"/>
              <a:chOff x="0" y="0"/>
              <a:chExt cx="85505" cy="67223"/>
            </a:xfrm>
          </p:grpSpPr>
          <p:sp>
            <p:nvSpPr>
              <p:cNvPr id="91" name="Freeform 91"/>
              <p:cNvSpPr/>
              <p:nvPr/>
            </p:nvSpPr>
            <p:spPr>
              <a:xfrm>
                <a:off x="0" y="0"/>
                <a:ext cx="85505" cy="67223"/>
              </a:xfrm>
              <a:custGeom>
                <a:avLst/>
                <a:gdLst/>
                <a:ahLst/>
                <a:cxnLst/>
                <a:rect l="l" t="t" r="r" b="b"/>
                <a:pathLst>
                  <a:path w="85505" h="67223">
                    <a:moveTo>
                      <a:pt x="33612" y="0"/>
                    </a:moveTo>
                    <a:lnTo>
                      <a:pt x="51893" y="0"/>
                    </a:lnTo>
                    <a:cubicBezTo>
                      <a:pt x="60807" y="0"/>
                      <a:pt x="69357" y="3541"/>
                      <a:pt x="75660" y="9845"/>
                    </a:cubicBezTo>
                    <a:cubicBezTo>
                      <a:pt x="81964" y="16148"/>
                      <a:pt x="85505" y="24697"/>
                      <a:pt x="85505" y="33612"/>
                    </a:cubicBezTo>
                    <a:lnTo>
                      <a:pt x="85505" y="33612"/>
                    </a:lnTo>
                    <a:cubicBezTo>
                      <a:pt x="85505" y="42526"/>
                      <a:pt x="81964" y="51075"/>
                      <a:pt x="75660" y="57379"/>
                    </a:cubicBezTo>
                    <a:cubicBezTo>
                      <a:pt x="69357" y="63682"/>
                      <a:pt x="60807" y="67223"/>
                      <a:pt x="51893" y="67223"/>
                    </a:cubicBezTo>
                    <a:lnTo>
                      <a:pt x="33612" y="67223"/>
                    </a:lnTo>
                    <a:cubicBezTo>
                      <a:pt x="24697" y="67223"/>
                      <a:pt x="16148" y="63682"/>
                      <a:pt x="9845" y="57379"/>
                    </a:cubicBezTo>
                    <a:cubicBezTo>
                      <a:pt x="3541" y="51075"/>
                      <a:pt x="0" y="42526"/>
                      <a:pt x="0" y="33612"/>
                    </a:cubicBezTo>
                    <a:lnTo>
                      <a:pt x="0" y="33612"/>
                    </a:lnTo>
                    <a:cubicBezTo>
                      <a:pt x="0" y="24697"/>
                      <a:pt x="3541" y="16148"/>
                      <a:pt x="9845" y="9845"/>
                    </a:cubicBezTo>
                    <a:cubicBezTo>
                      <a:pt x="16148" y="3541"/>
                      <a:pt x="24697" y="0"/>
                      <a:pt x="33612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92" name="TextBox 92"/>
              <p:cNvSpPr txBox="1"/>
              <p:nvPr/>
            </p:nvSpPr>
            <p:spPr>
              <a:xfrm>
                <a:off x="0" y="-19050"/>
                <a:ext cx="85505" cy="862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93" name="TextBox 93"/>
            <p:cNvSpPr txBox="1"/>
            <p:nvPr/>
          </p:nvSpPr>
          <p:spPr>
            <a:xfrm>
              <a:off x="672881" y="713355"/>
              <a:ext cx="487011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40"/>
                </a:lnSpc>
              </a:pPr>
              <a:r>
                <a:rPr lang="en-US" sz="11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No</a:t>
              </a:r>
            </a:p>
          </p:txBody>
        </p:sp>
      </p:grpSp>
      <p:grpSp>
        <p:nvGrpSpPr>
          <p:cNvPr id="94" name="Group 94"/>
          <p:cNvGrpSpPr/>
          <p:nvPr/>
        </p:nvGrpSpPr>
        <p:grpSpPr>
          <a:xfrm>
            <a:off x="739038" y="3909743"/>
            <a:ext cx="1055763" cy="215055"/>
            <a:chOff x="0" y="0"/>
            <a:chExt cx="1407684" cy="286740"/>
          </a:xfrm>
        </p:grpSpPr>
        <p:grpSp>
          <p:nvGrpSpPr>
            <p:cNvPr id="95" name="Group 95"/>
            <p:cNvGrpSpPr/>
            <p:nvPr/>
          </p:nvGrpSpPr>
          <p:grpSpPr>
            <a:xfrm>
              <a:off x="0" y="0"/>
              <a:ext cx="1407684" cy="286740"/>
              <a:chOff x="0" y="0"/>
              <a:chExt cx="368022" cy="74965"/>
            </a:xfrm>
          </p:grpSpPr>
          <p:sp>
            <p:nvSpPr>
              <p:cNvPr id="96" name="Freeform 96"/>
              <p:cNvSpPr/>
              <p:nvPr/>
            </p:nvSpPr>
            <p:spPr>
              <a:xfrm>
                <a:off x="0" y="0"/>
                <a:ext cx="368022" cy="74965"/>
              </a:xfrm>
              <a:custGeom>
                <a:avLst/>
                <a:gdLst/>
                <a:ahLst/>
                <a:cxnLst/>
                <a:rect l="l" t="t" r="r" b="b"/>
                <a:pathLst>
                  <a:path w="368022" h="74965">
                    <a:moveTo>
                      <a:pt x="36665" y="0"/>
                    </a:moveTo>
                    <a:lnTo>
                      <a:pt x="331357" y="0"/>
                    </a:lnTo>
                    <a:cubicBezTo>
                      <a:pt x="341081" y="0"/>
                      <a:pt x="350407" y="3863"/>
                      <a:pt x="357283" y="10739"/>
                    </a:cubicBezTo>
                    <a:cubicBezTo>
                      <a:pt x="364159" y="17615"/>
                      <a:pt x="368022" y="26941"/>
                      <a:pt x="368022" y="36665"/>
                    </a:cubicBezTo>
                    <a:lnTo>
                      <a:pt x="368022" y="38300"/>
                    </a:lnTo>
                    <a:cubicBezTo>
                      <a:pt x="368022" y="48024"/>
                      <a:pt x="364159" y="57350"/>
                      <a:pt x="357283" y="64226"/>
                    </a:cubicBezTo>
                    <a:cubicBezTo>
                      <a:pt x="350407" y="71102"/>
                      <a:pt x="341081" y="74965"/>
                      <a:pt x="331357" y="74965"/>
                    </a:cubicBezTo>
                    <a:lnTo>
                      <a:pt x="36665" y="74965"/>
                    </a:lnTo>
                    <a:cubicBezTo>
                      <a:pt x="26941" y="74965"/>
                      <a:pt x="17615" y="71102"/>
                      <a:pt x="10739" y="64226"/>
                    </a:cubicBezTo>
                    <a:cubicBezTo>
                      <a:pt x="3863" y="57350"/>
                      <a:pt x="0" y="48024"/>
                      <a:pt x="0" y="38300"/>
                    </a:cubicBezTo>
                    <a:lnTo>
                      <a:pt x="0" y="36665"/>
                    </a:lnTo>
                    <a:cubicBezTo>
                      <a:pt x="0" y="26941"/>
                      <a:pt x="3863" y="17615"/>
                      <a:pt x="10739" y="10739"/>
                    </a:cubicBezTo>
                    <a:cubicBezTo>
                      <a:pt x="17615" y="3863"/>
                      <a:pt x="26941" y="0"/>
                      <a:pt x="36665" y="0"/>
                    </a:cubicBezTo>
                    <a:close/>
                  </a:path>
                </a:pathLst>
              </a:custGeom>
              <a:solidFill>
                <a:srgbClr val="1F2AA5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97" name="TextBox 97"/>
              <p:cNvSpPr txBox="1"/>
              <p:nvPr/>
            </p:nvSpPr>
            <p:spPr>
              <a:xfrm>
                <a:off x="0" y="-19050"/>
                <a:ext cx="368022" cy="94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98" name="TextBox 98"/>
            <p:cNvSpPr txBox="1"/>
            <p:nvPr/>
          </p:nvSpPr>
          <p:spPr>
            <a:xfrm>
              <a:off x="99257" y="15947"/>
              <a:ext cx="1236569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FFFFFF"/>
                  </a:solidFill>
                  <a:latin typeface="Garet Ultra-Bold"/>
                  <a:ea typeface="Garet Ultra-Bold"/>
                  <a:cs typeface="Garet Ultra-Bold"/>
                  <a:sym typeface="Garet Ultra-Bold"/>
                </a:rPr>
                <a:t>Adicionales</a:t>
              </a:r>
            </a:p>
          </p:txBody>
        </p:sp>
      </p:grpSp>
      <p:grpSp>
        <p:nvGrpSpPr>
          <p:cNvPr id="99" name="Group 99"/>
          <p:cNvGrpSpPr/>
          <p:nvPr/>
        </p:nvGrpSpPr>
        <p:grpSpPr>
          <a:xfrm>
            <a:off x="1186030" y="1157192"/>
            <a:ext cx="1429056" cy="1405716"/>
            <a:chOff x="0" y="0"/>
            <a:chExt cx="497915" cy="489783"/>
          </a:xfrm>
        </p:grpSpPr>
        <p:sp>
          <p:nvSpPr>
            <p:cNvPr id="100" name="Freeform 100"/>
            <p:cNvSpPr/>
            <p:nvPr/>
          </p:nvSpPr>
          <p:spPr>
            <a:xfrm>
              <a:off x="0" y="0"/>
              <a:ext cx="497915" cy="489783"/>
            </a:xfrm>
            <a:custGeom>
              <a:avLst/>
              <a:gdLst/>
              <a:ahLst/>
              <a:cxnLst/>
              <a:rect l="l" t="t" r="r" b="b"/>
              <a:pathLst>
                <a:path w="497915" h="489783">
                  <a:moveTo>
                    <a:pt x="0" y="0"/>
                  </a:moveTo>
                  <a:lnTo>
                    <a:pt x="497915" y="0"/>
                  </a:lnTo>
                  <a:lnTo>
                    <a:pt x="497915" y="489783"/>
                  </a:lnTo>
                  <a:lnTo>
                    <a:pt x="0" y="489783"/>
                  </a:lnTo>
                  <a:close/>
                </a:path>
              </a:pathLst>
            </a:custGeom>
            <a:solidFill>
              <a:srgbClr val="E6E8E7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0" y="-19050"/>
              <a:ext cx="497915" cy="508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02" name="Group 102"/>
          <p:cNvGrpSpPr/>
          <p:nvPr/>
        </p:nvGrpSpPr>
        <p:grpSpPr>
          <a:xfrm>
            <a:off x="4395290" y="1157192"/>
            <a:ext cx="658286" cy="324387"/>
            <a:chOff x="0" y="0"/>
            <a:chExt cx="229362" cy="113024"/>
          </a:xfrm>
        </p:grpSpPr>
        <p:sp>
          <p:nvSpPr>
            <p:cNvPr id="103" name="Freeform 103"/>
            <p:cNvSpPr/>
            <p:nvPr/>
          </p:nvSpPr>
          <p:spPr>
            <a:xfrm>
              <a:off x="0" y="0"/>
              <a:ext cx="229362" cy="113024"/>
            </a:xfrm>
            <a:custGeom>
              <a:avLst/>
              <a:gdLst/>
              <a:ahLst/>
              <a:cxnLst/>
              <a:rect l="l" t="t" r="r" b="b"/>
              <a:pathLst>
                <a:path w="229362" h="113024">
                  <a:moveTo>
                    <a:pt x="0" y="0"/>
                  </a:moveTo>
                  <a:lnTo>
                    <a:pt x="229362" y="0"/>
                  </a:lnTo>
                  <a:lnTo>
                    <a:pt x="229362" y="113024"/>
                  </a:lnTo>
                  <a:lnTo>
                    <a:pt x="0" y="113024"/>
                  </a:lnTo>
                  <a:close/>
                </a:path>
              </a:pathLst>
            </a:custGeom>
            <a:solidFill>
              <a:srgbClr val="E6E8E7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0" y="-19050"/>
              <a:ext cx="229362" cy="1320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grpSp>
        <p:nvGrpSpPr>
          <p:cNvPr id="105" name="Group 105"/>
          <p:cNvGrpSpPr/>
          <p:nvPr/>
        </p:nvGrpSpPr>
        <p:grpSpPr>
          <a:xfrm>
            <a:off x="813481" y="1154078"/>
            <a:ext cx="6184919" cy="1408830"/>
            <a:chOff x="0" y="0"/>
            <a:chExt cx="2154965" cy="490868"/>
          </a:xfrm>
        </p:grpSpPr>
        <p:sp>
          <p:nvSpPr>
            <p:cNvPr id="106" name="Freeform 106"/>
            <p:cNvSpPr/>
            <p:nvPr/>
          </p:nvSpPr>
          <p:spPr>
            <a:xfrm>
              <a:off x="0" y="0"/>
              <a:ext cx="2154965" cy="490868"/>
            </a:xfrm>
            <a:custGeom>
              <a:avLst/>
              <a:gdLst/>
              <a:ahLst/>
              <a:cxnLst/>
              <a:rect l="l" t="t" r="r" b="b"/>
              <a:pathLst>
                <a:path w="2154965" h="490868">
                  <a:moveTo>
                    <a:pt x="12517" y="0"/>
                  </a:moveTo>
                  <a:lnTo>
                    <a:pt x="2142448" y="0"/>
                  </a:lnTo>
                  <a:cubicBezTo>
                    <a:pt x="2145767" y="0"/>
                    <a:pt x="2148951" y="1319"/>
                    <a:pt x="2151299" y="3666"/>
                  </a:cubicBezTo>
                  <a:cubicBezTo>
                    <a:pt x="2153646" y="6014"/>
                    <a:pt x="2154965" y="9198"/>
                    <a:pt x="2154965" y="12517"/>
                  </a:cubicBezTo>
                  <a:lnTo>
                    <a:pt x="2154965" y="478351"/>
                  </a:lnTo>
                  <a:cubicBezTo>
                    <a:pt x="2154965" y="481671"/>
                    <a:pt x="2153646" y="484854"/>
                    <a:pt x="2151299" y="487202"/>
                  </a:cubicBezTo>
                  <a:cubicBezTo>
                    <a:pt x="2148951" y="489549"/>
                    <a:pt x="2145767" y="490868"/>
                    <a:pt x="2142448" y="490868"/>
                  </a:cubicBezTo>
                  <a:lnTo>
                    <a:pt x="12517" y="490868"/>
                  </a:lnTo>
                  <a:cubicBezTo>
                    <a:pt x="9198" y="490868"/>
                    <a:pt x="6014" y="489549"/>
                    <a:pt x="3666" y="487202"/>
                  </a:cubicBezTo>
                  <a:cubicBezTo>
                    <a:pt x="1319" y="484854"/>
                    <a:pt x="0" y="481671"/>
                    <a:pt x="0" y="478351"/>
                  </a:cubicBezTo>
                  <a:lnTo>
                    <a:pt x="0" y="12517"/>
                  </a:lnTo>
                  <a:cubicBezTo>
                    <a:pt x="0" y="9198"/>
                    <a:pt x="1319" y="6014"/>
                    <a:pt x="3666" y="3666"/>
                  </a:cubicBezTo>
                  <a:cubicBezTo>
                    <a:pt x="6014" y="1319"/>
                    <a:pt x="9198" y="0"/>
                    <a:pt x="1251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5E666F"/>
              </a:solidFill>
              <a:prstDash val="solid"/>
              <a:miter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107" name="TextBox 107"/>
            <p:cNvSpPr txBox="1"/>
            <p:nvPr/>
          </p:nvSpPr>
          <p:spPr>
            <a:xfrm>
              <a:off x="0" y="-19050"/>
              <a:ext cx="2154965" cy="5099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sp>
        <p:nvSpPr>
          <p:cNvPr id="108" name="TextBox 108"/>
          <p:cNvSpPr txBox="1"/>
          <p:nvPr/>
        </p:nvSpPr>
        <p:spPr>
          <a:xfrm>
            <a:off x="4395290" y="1228774"/>
            <a:ext cx="658286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Cargo: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1350996" y="1228774"/>
            <a:ext cx="642778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Nombre: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1350996" y="1591279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Área de trabajo o adscripción: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1350996" y="2105073"/>
            <a:ext cx="1166963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Descripción física: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946620" y="1767809"/>
            <a:ext cx="74443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5E666F"/>
                </a:solidFill>
                <a:latin typeface="Garet Medium"/>
                <a:ea typeface="Garet Medium"/>
                <a:cs typeface="Garet Medium"/>
                <a:sym typeface="Garet Medium"/>
              </a:rPr>
              <a:t>3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813481" y="2966133"/>
            <a:ext cx="6184919" cy="37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>
                <a:solidFill>
                  <a:srgbClr val="5E666F"/>
                </a:solidFill>
                <a:latin typeface="Garet"/>
                <a:ea typeface="Garet"/>
                <a:cs typeface="Garet"/>
                <a:sym typeface="Garet"/>
              </a:rPr>
              <a:t>En su caso, ingrese la cantidad que la persona servidora pública le solicitó y/o la descripción de lo que le pidieron: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813481" y="2639108"/>
            <a:ext cx="6184919" cy="1246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>
                <a:solidFill>
                  <a:srgbClr val="5E666F"/>
                </a:solidFill>
                <a:latin typeface="Garet"/>
                <a:ea typeface="Garet"/>
                <a:cs typeface="Garet"/>
                <a:sym typeface="Garet"/>
              </a:rPr>
              <a:t>En caso de que sea solo una persona servidora pública, en lo espacio vacíos poner N/A.</a:t>
            </a:r>
          </a:p>
        </p:txBody>
      </p:sp>
      <p:sp>
        <p:nvSpPr>
          <p:cNvPr id="115" name="AutoShape 115"/>
          <p:cNvSpPr/>
          <p:nvPr/>
        </p:nvSpPr>
        <p:spPr>
          <a:xfrm>
            <a:off x="1186030" y="1154078"/>
            <a:ext cx="0" cy="140883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116" name="AutoShape 116"/>
          <p:cNvSpPr/>
          <p:nvPr/>
        </p:nvSpPr>
        <p:spPr>
          <a:xfrm>
            <a:off x="2615434" y="1154078"/>
            <a:ext cx="0" cy="140883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117" name="AutoShape 117"/>
          <p:cNvSpPr/>
          <p:nvPr/>
        </p:nvSpPr>
        <p:spPr>
          <a:xfrm>
            <a:off x="4395290" y="1157192"/>
            <a:ext cx="0" cy="324387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118" name="AutoShape 118"/>
          <p:cNvSpPr/>
          <p:nvPr/>
        </p:nvSpPr>
        <p:spPr>
          <a:xfrm flipH="1">
            <a:off x="5053576" y="1154078"/>
            <a:ext cx="0" cy="327501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119" name="AutoShape 119"/>
          <p:cNvSpPr/>
          <p:nvPr/>
        </p:nvSpPr>
        <p:spPr>
          <a:xfrm>
            <a:off x="1186378" y="1481579"/>
            <a:ext cx="5812022" cy="0"/>
          </a:xfrm>
          <a:prstGeom prst="line">
            <a:avLst/>
          </a:prstGeom>
          <a:ln w="9525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grpSp>
        <p:nvGrpSpPr>
          <p:cNvPr id="121" name="Group 121"/>
          <p:cNvGrpSpPr/>
          <p:nvPr/>
        </p:nvGrpSpPr>
        <p:grpSpPr>
          <a:xfrm>
            <a:off x="739038" y="10152289"/>
            <a:ext cx="6259362" cy="769301"/>
            <a:chOff x="0" y="0"/>
            <a:chExt cx="8345816" cy="1025735"/>
          </a:xfrm>
        </p:grpSpPr>
        <p:grpSp>
          <p:nvGrpSpPr>
            <p:cNvPr id="122" name="Group 122"/>
            <p:cNvGrpSpPr/>
            <p:nvPr/>
          </p:nvGrpSpPr>
          <p:grpSpPr>
            <a:xfrm>
              <a:off x="0" y="0"/>
              <a:ext cx="1164853" cy="286740"/>
              <a:chOff x="0" y="0"/>
              <a:chExt cx="304537" cy="74965"/>
            </a:xfrm>
          </p:grpSpPr>
          <p:sp>
            <p:nvSpPr>
              <p:cNvPr id="123" name="Freeform 123"/>
              <p:cNvSpPr/>
              <p:nvPr/>
            </p:nvSpPr>
            <p:spPr>
              <a:xfrm>
                <a:off x="0" y="0"/>
                <a:ext cx="304537" cy="74965"/>
              </a:xfrm>
              <a:custGeom>
                <a:avLst/>
                <a:gdLst/>
                <a:ahLst/>
                <a:cxnLst/>
                <a:rect l="l" t="t" r="r" b="b"/>
                <a:pathLst>
                  <a:path w="304537" h="74965">
                    <a:moveTo>
                      <a:pt x="37482" y="0"/>
                    </a:moveTo>
                    <a:lnTo>
                      <a:pt x="267055" y="0"/>
                    </a:lnTo>
                    <a:cubicBezTo>
                      <a:pt x="287755" y="0"/>
                      <a:pt x="304537" y="16781"/>
                      <a:pt x="304537" y="37482"/>
                    </a:cubicBezTo>
                    <a:lnTo>
                      <a:pt x="304537" y="37482"/>
                    </a:lnTo>
                    <a:cubicBezTo>
                      <a:pt x="304537" y="47423"/>
                      <a:pt x="300588" y="56957"/>
                      <a:pt x="293559" y="63986"/>
                    </a:cubicBezTo>
                    <a:cubicBezTo>
                      <a:pt x="286529" y="71016"/>
                      <a:pt x="276995" y="74965"/>
                      <a:pt x="267055" y="74965"/>
                    </a:cubicBezTo>
                    <a:lnTo>
                      <a:pt x="37482" y="74965"/>
                    </a:lnTo>
                    <a:cubicBezTo>
                      <a:pt x="16781" y="74965"/>
                      <a:pt x="0" y="58183"/>
                      <a:pt x="0" y="37482"/>
                    </a:cubicBezTo>
                    <a:lnTo>
                      <a:pt x="0" y="37482"/>
                    </a:lnTo>
                    <a:cubicBezTo>
                      <a:pt x="0" y="16781"/>
                      <a:pt x="16781" y="0"/>
                      <a:pt x="37482" y="0"/>
                    </a:cubicBezTo>
                    <a:close/>
                  </a:path>
                </a:pathLst>
              </a:custGeom>
              <a:solidFill>
                <a:srgbClr val="1F2AA5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24" name="TextBox 124"/>
              <p:cNvSpPr txBox="1"/>
              <p:nvPr/>
            </p:nvSpPr>
            <p:spPr>
              <a:xfrm>
                <a:off x="0" y="-19050"/>
                <a:ext cx="304537" cy="94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25" name="Group 125"/>
            <p:cNvGrpSpPr/>
            <p:nvPr/>
          </p:nvGrpSpPr>
          <p:grpSpPr>
            <a:xfrm>
              <a:off x="51416" y="538538"/>
              <a:ext cx="8294400" cy="487196"/>
              <a:chOff x="0" y="0"/>
              <a:chExt cx="2167467" cy="127313"/>
            </a:xfrm>
          </p:grpSpPr>
          <p:sp>
            <p:nvSpPr>
              <p:cNvPr id="126" name="Freeform 126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27" name="TextBox 127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128" name="Group 128"/>
            <p:cNvGrpSpPr/>
            <p:nvPr/>
          </p:nvGrpSpPr>
          <p:grpSpPr>
            <a:xfrm>
              <a:off x="84571" y="349268"/>
              <a:ext cx="161795" cy="161795"/>
              <a:chOff x="0" y="0"/>
              <a:chExt cx="812800" cy="812800"/>
            </a:xfrm>
          </p:grpSpPr>
          <p:sp>
            <p:nvSpPr>
              <p:cNvPr id="129" name="Freeform 12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30" name="TextBox 130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131" name="TextBox 131"/>
            <p:cNvSpPr txBox="1"/>
            <p:nvPr/>
          </p:nvSpPr>
          <p:spPr>
            <a:xfrm>
              <a:off x="311272" y="302742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Nombre(s):</a:t>
              </a:r>
            </a:p>
          </p:txBody>
        </p:sp>
        <p:sp>
          <p:nvSpPr>
            <p:cNvPr id="132" name="TextBox 132"/>
            <p:cNvSpPr txBox="1"/>
            <p:nvPr/>
          </p:nvSpPr>
          <p:spPr>
            <a:xfrm>
              <a:off x="99257" y="15947"/>
              <a:ext cx="106559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FFFFFF"/>
                  </a:solidFill>
                  <a:latin typeface="Garet Ultra-Bold"/>
                  <a:ea typeface="Garet Ultra-Bold"/>
                  <a:cs typeface="Garet Ultra-Bold"/>
                  <a:sym typeface="Garet Ultra-Bold"/>
                </a:rPr>
                <a:t>Contacto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943741" y="278182"/>
            <a:ext cx="1884919" cy="689439"/>
          </a:xfrm>
          <a:custGeom>
            <a:avLst/>
            <a:gdLst/>
            <a:ahLst/>
            <a:cxnLst/>
            <a:rect l="l" t="t" r="r" b="b"/>
            <a:pathLst>
              <a:path w="1884919" h="689439">
                <a:moveTo>
                  <a:pt x="0" y="0"/>
                </a:moveTo>
                <a:lnTo>
                  <a:pt x="1884918" y="0"/>
                </a:lnTo>
                <a:lnTo>
                  <a:pt x="1884918" y="689439"/>
                </a:lnTo>
                <a:lnTo>
                  <a:pt x="0" y="6894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0" y="12060000"/>
            <a:ext cx="7772400" cy="180000"/>
            <a:chOff x="0" y="0"/>
            <a:chExt cx="2709333" cy="627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62745"/>
            </a:xfrm>
            <a:custGeom>
              <a:avLst/>
              <a:gdLst/>
              <a:ahLst/>
              <a:cxnLst/>
              <a:rect l="l" t="t" r="r" b="b"/>
              <a:pathLst>
                <a:path w="2709333" h="62745">
                  <a:moveTo>
                    <a:pt x="0" y="0"/>
                  </a:moveTo>
                  <a:lnTo>
                    <a:pt x="2709333" y="0"/>
                  </a:lnTo>
                  <a:lnTo>
                    <a:pt x="2709333" y="62745"/>
                  </a:lnTo>
                  <a:lnTo>
                    <a:pt x="0" y="62745"/>
                  </a:lnTo>
                  <a:close/>
                </a:path>
              </a:pathLst>
            </a:custGeom>
            <a:solidFill>
              <a:srgbClr val="1F2AA5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2709333" cy="913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070873" y="11204043"/>
            <a:ext cx="3634254" cy="681603"/>
            <a:chOff x="0" y="0"/>
            <a:chExt cx="4845672" cy="908804"/>
          </a:xfrm>
        </p:grpSpPr>
        <p:sp>
          <p:nvSpPr>
            <p:cNvPr id="7" name="Freeform 7"/>
            <p:cNvSpPr/>
            <p:nvPr/>
          </p:nvSpPr>
          <p:spPr>
            <a:xfrm>
              <a:off x="0" y="31053"/>
              <a:ext cx="940776" cy="846698"/>
            </a:xfrm>
            <a:custGeom>
              <a:avLst/>
              <a:gdLst/>
              <a:ahLst/>
              <a:cxnLst/>
              <a:rect l="l" t="t" r="r" b="b"/>
              <a:pathLst>
                <a:path w="940776" h="846698">
                  <a:moveTo>
                    <a:pt x="0" y="0"/>
                  </a:moveTo>
                  <a:lnTo>
                    <a:pt x="940776" y="0"/>
                  </a:lnTo>
                  <a:lnTo>
                    <a:pt x="940776" y="846698"/>
                  </a:lnTo>
                  <a:lnTo>
                    <a:pt x="0" y="8466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8" name="Freeform 8"/>
            <p:cNvSpPr/>
            <p:nvPr/>
          </p:nvSpPr>
          <p:spPr>
            <a:xfrm>
              <a:off x="1233396" y="0"/>
              <a:ext cx="21481" cy="908804"/>
            </a:xfrm>
            <a:custGeom>
              <a:avLst/>
              <a:gdLst/>
              <a:ahLst/>
              <a:cxnLst/>
              <a:rect l="l" t="t" r="r" b="b"/>
              <a:pathLst>
                <a:path w="21481" h="908804">
                  <a:moveTo>
                    <a:pt x="0" y="0"/>
                  </a:moveTo>
                  <a:lnTo>
                    <a:pt x="21481" y="0"/>
                  </a:lnTo>
                  <a:lnTo>
                    <a:pt x="21481" y="908804"/>
                  </a:lnTo>
                  <a:lnTo>
                    <a:pt x="0" y="908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546977" y="214161"/>
              <a:ext cx="3298695" cy="4519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Av. Juan Gil Preciado 6735, Col. Nuevo</a:t>
              </a:r>
            </a:p>
            <a:p>
              <a:pPr algn="l">
                <a:lnSpc>
                  <a:spcPts val="1400"/>
                </a:lnSpc>
              </a:pPr>
              <a:r>
                <a:rPr lang="en-US" sz="1000">
                  <a:solidFill>
                    <a:srgbClr val="545454"/>
                  </a:solidFill>
                  <a:latin typeface="Garet"/>
                  <a:ea typeface="Garet"/>
                  <a:cs typeface="Garet"/>
                  <a:sym typeface="Garet"/>
                </a:rPr>
                <a:t>México, Zapopan Jalisco. C.P. 45138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77600" y="1154078"/>
            <a:ext cx="6220800" cy="542245"/>
            <a:chOff x="0" y="0"/>
            <a:chExt cx="8294400" cy="722993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235797"/>
              <a:ext cx="8294400" cy="487196"/>
              <a:chOff x="0" y="0"/>
              <a:chExt cx="2167467" cy="127313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Primer apellido: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77600" y="1722612"/>
            <a:ext cx="6220800" cy="530408"/>
            <a:chOff x="0" y="0"/>
            <a:chExt cx="8294400" cy="707211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220014"/>
              <a:ext cx="8294400" cy="487196"/>
              <a:chOff x="0" y="0"/>
              <a:chExt cx="2167467" cy="127313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Segundo apellido: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777600" y="2279309"/>
            <a:ext cx="6220800" cy="527957"/>
            <a:chOff x="0" y="0"/>
            <a:chExt cx="8294400" cy="703943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216747"/>
              <a:ext cx="8294400" cy="487196"/>
              <a:chOff x="0" y="0"/>
              <a:chExt cx="2167467" cy="127313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Sexo: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777600" y="2833555"/>
            <a:ext cx="6220800" cy="527957"/>
            <a:chOff x="0" y="0"/>
            <a:chExt cx="8294400" cy="703943"/>
          </a:xfrm>
        </p:grpSpPr>
        <p:grpSp>
          <p:nvGrpSpPr>
            <p:cNvPr id="35" name="Group 35"/>
            <p:cNvGrpSpPr/>
            <p:nvPr/>
          </p:nvGrpSpPr>
          <p:grpSpPr>
            <a:xfrm>
              <a:off x="0" y="216747"/>
              <a:ext cx="8294400" cy="487196"/>
              <a:chOff x="0" y="0"/>
              <a:chExt cx="2167467" cy="127313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1" name="TextBox 41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Edad: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777600" y="3387802"/>
            <a:ext cx="6220800" cy="527957"/>
            <a:chOff x="0" y="0"/>
            <a:chExt cx="8294400" cy="703943"/>
          </a:xfrm>
        </p:grpSpPr>
        <p:grpSp>
          <p:nvGrpSpPr>
            <p:cNvPr id="43" name="Group 43"/>
            <p:cNvGrpSpPr/>
            <p:nvPr/>
          </p:nvGrpSpPr>
          <p:grpSpPr>
            <a:xfrm>
              <a:off x="0" y="216747"/>
              <a:ext cx="8294400" cy="487196"/>
              <a:chOff x="0" y="0"/>
              <a:chExt cx="2167467" cy="127313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46" name="Group 46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47" name="Freeform 47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49" name="TextBox 49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Escolaridad: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777600" y="3942048"/>
            <a:ext cx="6220800" cy="547007"/>
            <a:chOff x="0" y="0"/>
            <a:chExt cx="8294400" cy="729343"/>
          </a:xfrm>
        </p:grpSpPr>
        <p:grpSp>
          <p:nvGrpSpPr>
            <p:cNvPr id="51" name="Group 51"/>
            <p:cNvGrpSpPr/>
            <p:nvPr/>
          </p:nvGrpSpPr>
          <p:grpSpPr>
            <a:xfrm>
              <a:off x="0" y="242147"/>
              <a:ext cx="8294400" cy="487196"/>
              <a:chOff x="0" y="0"/>
              <a:chExt cx="2167467" cy="127313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54" name="Group 54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55" name="Freeform 5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57" name="TextBox 57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Ocupación: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777600" y="5273153"/>
            <a:ext cx="6220800" cy="537482"/>
            <a:chOff x="0" y="0"/>
            <a:chExt cx="8294400" cy="716643"/>
          </a:xfrm>
        </p:grpSpPr>
        <p:grpSp>
          <p:nvGrpSpPr>
            <p:cNvPr id="59" name="Group 59"/>
            <p:cNvGrpSpPr/>
            <p:nvPr/>
          </p:nvGrpSpPr>
          <p:grpSpPr>
            <a:xfrm>
              <a:off x="0" y="229447"/>
              <a:ext cx="8294400" cy="487196"/>
              <a:chOff x="0" y="0"/>
              <a:chExt cx="2167467" cy="127313"/>
            </a:xfrm>
          </p:grpSpPr>
          <p:sp>
            <p:nvSpPr>
              <p:cNvPr id="60" name="Freeform 60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62" name="Group 62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64" name="TextBox 64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65" name="TextBox 65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Teléfono: </a:t>
              </a:r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777600" y="6593735"/>
            <a:ext cx="6220800" cy="537482"/>
            <a:chOff x="0" y="0"/>
            <a:chExt cx="8294400" cy="716643"/>
          </a:xfrm>
        </p:grpSpPr>
        <p:grpSp>
          <p:nvGrpSpPr>
            <p:cNvPr id="67" name="Group 67"/>
            <p:cNvGrpSpPr/>
            <p:nvPr/>
          </p:nvGrpSpPr>
          <p:grpSpPr>
            <a:xfrm>
              <a:off x="0" y="229447"/>
              <a:ext cx="8294400" cy="487196"/>
              <a:chOff x="0" y="0"/>
              <a:chExt cx="2167467" cy="127313"/>
            </a:xfrm>
          </p:grpSpPr>
          <p:sp>
            <p:nvSpPr>
              <p:cNvPr id="68" name="Freeform 68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69" name="TextBox 69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70" name="Group 70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71" name="Freeform 7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2" name="TextBox 7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73" name="TextBox 73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Domicilio:</a:t>
              </a:r>
            </a:p>
          </p:txBody>
        </p:sp>
      </p:grpSp>
      <p:grpSp>
        <p:nvGrpSpPr>
          <p:cNvPr id="74" name="Group 74"/>
          <p:cNvGrpSpPr/>
          <p:nvPr/>
        </p:nvGrpSpPr>
        <p:grpSpPr>
          <a:xfrm>
            <a:off x="777600" y="5836924"/>
            <a:ext cx="6220800" cy="730522"/>
            <a:chOff x="0" y="0"/>
            <a:chExt cx="8294400" cy="974030"/>
          </a:xfrm>
        </p:grpSpPr>
        <p:grpSp>
          <p:nvGrpSpPr>
            <p:cNvPr id="75" name="Group 75"/>
            <p:cNvGrpSpPr/>
            <p:nvPr/>
          </p:nvGrpSpPr>
          <p:grpSpPr>
            <a:xfrm>
              <a:off x="0" y="486833"/>
              <a:ext cx="8294400" cy="487196"/>
              <a:chOff x="0" y="0"/>
              <a:chExt cx="2167467" cy="127313"/>
            </a:xfrm>
          </p:grpSpPr>
          <p:sp>
            <p:nvSpPr>
              <p:cNvPr id="76" name="Freeform 76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78" name="Group 78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79" name="Freeform 7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0" name="TextBox 80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81" name="TextBox 81"/>
            <p:cNvSpPr txBox="1"/>
            <p:nvPr/>
          </p:nvSpPr>
          <p:spPr>
            <a:xfrm>
              <a:off x="259856" y="-19050"/>
              <a:ext cx="4125007" cy="235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Correo electrónico*:</a:t>
              </a:r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259856" y="238125"/>
              <a:ext cx="8034544" cy="2233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400"/>
                </a:lnSpc>
              </a:pPr>
              <a:r>
                <a:rPr lang="en-US" sz="1000" i="1">
                  <a:solidFill>
                    <a:srgbClr val="545454"/>
                  </a:solidFill>
                  <a:latin typeface="Garet Italics"/>
                  <a:ea typeface="Garet Italics"/>
                  <a:cs typeface="Garet Italics"/>
                  <a:sym typeface="Garet Italics"/>
                </a:rPr>
                <a:t>Me doy por enterado(a) que las notificaciones se realizarán mediante correo electrónico.</a:t>
              </a:r>
            </a:p>
          </p:txBody>
        </p:sp>
      </p:grpSp>
      <p:grpSp>
        <p:nvGrpSpPr>
          <p:cNvPr id="83" name="Group 83"/>
          <p:cNvGrpSpPr/>
          <p:nvPr/>
        </p:nvGrpSpPr>
        <p:grpSpPr>
          <a:xfrm>
            <a:off x="777600" y="4515344"/>
            <a:ext cx="6220800" cy="731519"/>
            <a:chOff x="0" y="0"/>
            <a:chExt cx="8294400" cy="975359"/>
          </a:xfrm>
        </p:grpSpPr>
        <p:grpSp>
          <p:nvGrpSpPr>
            <p:cNvPr id="84" name="Group 84"/>
            <p:cNvGrpSpPr/>
            <p:nvPr/>
          </p:nvGrpSpPr>
          <p:grpSpPr>
            <a:xfrm>
              <a:off x="0" y="488162"/>
              <a:ext cx="8294400" cy="487196"/>
              <a:chOff x="0" y="0"/>
              <a:chExt cx="2167467" cy="127313"/>
            </a:xfrm>
          </p:grpSpPr>
          <p:sp>
            <p:nvSpPr>
              <p:cNvPr id="85" name="Freeform 85"/>
              <p:cNvSpPr/>
              <p:nvPr/>
            </p:nvSpPr>
            <p:spPr>
              <a:xfrm>
                <a:off x="0" y="0"/>
                <a:ext cx="2167467" cy="127313"/>
              </a:xfrm>
              <a:custGeom>
                <a:avLst/>
                <a:gdLst/>
                <a:ahLst/>
                <a:cxnLst/>
                <a:rect l="l" t="t" r="r" b="b"/>
                <a:pathLst>
                  <a:path w="2167467" h="127313">
                    <a:moveTo>
                      <a:pt x="6223" y="0"/>
                    </a:moveTo>
                    <a:lnTo>
                      <a:pt x="2161244" y="0"/>
                    </a:lnTo>
                    <a:cubicBezTo>
                      <a:pt x="2164681" y="0"/>
                      <a:pt x="2167467" y="2786"/>
                      <a:pt x="2167467" y="6223"/>
                    </a:cubicBezTo>
                    <a:lnTo>
                      <a:pt x="2167467" y="121090"/>
                    </a:lnTo>
                    <a:cubicBezTo>
                      <a:pt x="2167467" y="124527"/>
                      <a:pt x="2164681" y="127313"/>
                      <a:pt x="2161244" y="127313"/>
                    </a:cubicBezTo>
                    <a:lnTo>
                      <a:pt x="6223" y="127313"/>
                    </a:lnTo>
                    <a:cubicBezTo>
                      <a:pt x="2786" y="127313"/>
                      <a:pt x="0" y="124527"/>
                      <a:pt x="0" y="121090"/>
                    </a:cubicBezTo>
                    <a:lnTo>
                      <a:pt x="0" y="6223"/>
                    </a:lnTo>
                    <a:cubicBezTo>
                      <a:pt x="0" y="2786"/>
                      <a:pt x="2786" y="0"/>
                      <a:pt x="622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5E666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6" name="TextBox 86"/>
              <p:cNvSpPr txBox="1"/>
              <p:nvPr/>
            </p:nvSpPr>
            <p:spPr>
              <a:xfrm>
                <a:off x="0" y="-19050"/>
                <a:ext cx="2167467" cy="1463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grpSp>
          <p:nvGrpSpPr>
            <p:cNvPr id="87" name="Group 87"/>
            <p:cNvGrpSpPr/>
            <p:nvPr/>
          </p:nvGrpSpPr>
          <p:grpSpPr>
            <a:xfrm>
              <a:off x="33155" y="27476"/>
              <a:ext cx="161795" cy="161795"/>
              <a:chOff x="0" y="0"/>
              <a:chExt cx="812800" cy="812800"/>
            </a:xfrm>
          </p:grpSpPr>
          <p:sp>
            <p:nvSpPr>
              <p:cNvPr id="88" name="Freeform 8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8300"/>
              </a:solidFill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9" name="TextBox 89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90" name="TextBox 90"/>
            <p:cNvSpPr txBox="1"/>
            <p:nvPr/>
          </p:nvSpPr>
          <p:spPr>
            <a:xfrm>
              <a:off x="259856" y="-19050"/>
              <a:ext cx="8034544" cy="4897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540"/>
                </a:lnSpc>
              </a:pPr>
              <a:r>
                <a:rPr lang="en-US" sz="1100" b="1">
                  <a:solidFill>
                    <a:srgbClr val="545454"/>
                  </a:solidFill>
                  <a:latin typeface="Garet Bold"/>
                  <a:ea typeface="Garet Bold"/>
                  <a:cs typeface="Garet Bold"/>
                  <a:sym typeface="Garet Bold"/>
                </a:rPr>
                <a:t>En caso de acudir en representación de alguna persona, empresa u organización, especifique cuál:</a:t>
              </a:r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739038" y="7238888"/>
            <a:ext cx="1677337" cy="215055"/>
            <a:chOff x="0" y="0"/>
            <a:chExt cx="584693" cy="74965"/>
          </a:xfrm>
        </p:grpSpPr>
        <p:sp>
          <p:nvSpPr>
            <p:cNvPr id="92" name="Freeform 92"/>
            <p:cNvSpPr/>
            <p:nvPr/>
          </p:nvSpPr>
          <p:spPr>
            <a:xfrm>
              <a:off x="0" y="0"/>
              <a:ext cx="584693" cy="74965"/>
            </a:xfrm>
            <a:custGeom>
              <a:avLst/>
              <a:gdLst/>
              <a:ahLst/>
              <a:cxnLst/>
              <a:rect l="l" t="t" r="r" b="b"/>
              <a:pathLst>
                <a:path w="584693" h="74965">
                  <a:moveTo>
                    <a:pt x="23078" y="0"/>
                  </a:moveTo>
                  <a:lnTo>
                    <a:pt x="561615" y="0"/>
                  </a:lnTo>
                  <a:cubicBezTo>
                    <a:pt x="574360" y="0"/>
                    <a:pt x="584693" y="10332"/>
                    <a:pt x="584693" y="23078"/>
                  </a:cubicBezTo>
                  <a:lnTo>
                    <a:pt x="584693" y="51887"/>
                  </a:lnTo>
                  <a:cubicBezTo>
                    <a:pt x="584693" y="64632"/>
                    <a:pt x="574360" y="74965"/>
                    <a:pt x="561615" y="74965"/>
                  </a:cubicBezTo>
                  <a:lnTo>
                    <a:pt x="23078" y="74965"/>
                  </a:lnTo>
                  <a:cubicBezTo>
                    <a:pt x="10332" y="74965"/>
                    <a:pt x="0" y="64632"/>
                    <a:pt x="0" y="51887"/>
                  </a:cubicBezTo>
                  <a:lnTo>
                    <a:pt x="0" y="23078"/>
                  </a:lnTo>
                  <a:cubicBezTo>
                    <a:pt x="0" y="10332"/>
                    <a:pt x="10332" y="0"/>
                    <a:pt x="23078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93" name="TextBox 93"/>
            <p:cNvSpPr txBox="1"/>
            <p:nvPr/>
          </p:nvSpPr>
          <p:spPr>
            <a:xfrm>
              <a:off x="0" y="-19050"/>
              <a:ext cx="584693" cy="940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94" name="TextBox 94"/>
          <p:cNvSpPr txBox="1"/>
          <p:nvPr/>
        </p:nvSpPr>
        <p:spPr>
          <a:xfrm>
            <a:off x="777600" y="7489155"/>
            <a:ext cx="6220800" cy="171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00"/>
              </a:lnSpc>
            </a:pP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Los datos personales que usted proporcione al Centro de Conciliación Laboral del Estado de Jalisco, con domicilio en la Av. Juan Gil Preciado 6735, Nuevo México, Zapopan, Jalisco; o a través de sus Delegaciones Regionales, serán única y exclusivamente utilizados para las atribuciones de este, y dichos datos podrán ser recabados directa o indirectamente, por medios electrónicos, por escrito y por ví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te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lefó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n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a; las f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al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idad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es del tr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tamie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n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to p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uales se </a:t>
            </a:r>
            <a:r>
              <a:rPr lang="en-US" sz="1000" u="none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ob</a:t>
            </a:r>
            <a:r>
              <a:rPr lang="en-US" sz="1000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tiene sus datos personal: Fiscalización, prevención, control, detección, investigación, substanciación, sanción, disuasión de falta administrativas y hechos de corrupción… Para mayor información sobre el uso de sus datos personales, consulte nuestro aviso de privacidad integral en: https://transparenciasitgej.jalisco.gob.mx/api/api/banco_archivos/226786/downloadWeb</a:t>
            </a:r>
          </a:p>
          <a:p>
            <a:pPr algn="just">
              <a:lnSpc>
                <a:spcPts val="1400"/>
              </a:lnSpc>
            </a:pPr>
            <a:endParaRPr lang="en-US" sz="1000">
              <a:solidFill>
                <a:srgbClr val="545454"/>
              </a:solidFill>
              <a:latin typeface="Garet"/>
              <a:ea typeface="Garet"/>
              <a:cs typeface="Garet"/>
              <a:sym typeface="Garet"/>
            </a:endParaRPr>
          </a:p>
        </p:txBody>
      </p:sp>
      <p:sp>
        <p:nvSpPr>
          <p:cNvPr id="95" name="TextBox 95"/>
          <p:cNvSpPr txBox="1"/>
          <p:nvPr/>
        </p:nvSpPr>
        <p:spPr>
          <a:xfrm>
            <a:off x="2434419" y="10703815"/>
            <a:ext cx="290716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 b="1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Nombre y firma de la persona usuaria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813481" y="7246086"/>
            <a:ext cx="1533092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40"/>
              </a:lnSpc>
            </a:pPr>
            <a:r>
              <a:rPr lang="en-US" sz="1100" b="1">
                <a:solidFill>
                  <a:srgbClr val="FFFFFF"/>
                </a:solidFill>
                <a:latin typeface="Garet Ultra-Bold"/>
                <a:ea typeface="Garet Ultra-Bold"/>
                <a:cs typeface="Garet Ultra-Bold"/>
                <a:sym typeface="Garet Ultra-Bold"/>
              </a:rPr>
              <a:t>Aviso de Privacidad</a:t>
            </a:r>
          </a:p>
        </p:txBody>
      </p:sp>
      <p:sp>
        <p:nvSpPr>
          <p:cNvPr id="97" name="AutoShape 97"/>
          <p:cNvSpPr/>
          <p:nvPr/>
        </p:nvSpPr>
        <p:spPr>
          <a:xfrm>
            <a:off x="2070873" y="10624065"/>
            <a:ext cx="3634254" cy="0"/>
          </a:xfrm>
          <a:prstGeom prst="line">
            <a:avLst/>
          </a:prstGeom>
          <a:ln w="19050" cap="flat">
            <a:solidFill>
              <a:srgbClr val="5E666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751</Words>
  <Application>Microsoft Office PowerPoint</Application>
  <PresentationFormat>Personalizado</PresentationFormat>
  <Paragraphs>80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Garet Italics</vt:lpstr>
      <vt:lpstr>Calibri</vt:lpstr>
      <vt:lpstr>Garet Ultra-Bold</vt:lpstr>
      <vt:lpstr>Arial</vt:lpstr>
      <vt:lpstr>Garet Bold</vt:lpstr>
      <vt:lpstr>Garet Medium</vt:lpstr>
      <vt:lpstr>Garet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Formato de denuncia - Comité de Ética</dc:title>
  <cp:lastModifiedBy>Rojo Bocanegra Silvia Denisse</cp:lastModifiedBy>
  <cp:revision>3</cp:revision>
  <dcterms:created xsi:type="dcterms:W3CDTF">2006-08-16T00:00:00Z</dcterms:created>
  <dcterms:modified xsi:type="dcterms:W3CDTF">2025-11-24T23:24:19Z</dcterms:modified>
  <dc:identifier>DAGjVR2kUs8</dc:identifier>
</cp:coreProperties>
</file>